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95033" autoAdjust="0"/>
  </p:normalViewPr>
  <p:slideViewPr>
    <p:cSldViewPr snapToGrid="0" snapToObjects="1">
      <p:cViewPr>
        <p:scale>
          <a:sx n="70" d="100"/>
          <a:sy n="70" d="100"/>
        </p:scale>
        <p:origin x="1589" y="23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12/7/2023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8.jpeg>
</file>

<file path=ppt/media/image29.png>
</file>

<file path=ppt/media/image3.png>
</file>

<file path=ppt/media/image30.png>
</file>

<file path=ppt/media/image31.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890774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1200329"/>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Presentation by: Sibiya Kudzanai</a:t>
            </a:r>
          </a:p>
          <a:p>
            <a:endParaRPr lang="en-US" dirty="0">
              <a:solidFill>
                <a:schemeClr val="bg2"/>
              </a:solidFill>
              <a:latin typeface="Abadi"/>
              <a:ea typeface="SF Pro" pitchFamily="2" charset="0"/>
              <a:cs typeface="SF Pro" pitchFamily="2" charset="0"/>
            </a:endParaRPr>
          </a:p>
          <a:p>
            <a:r>
              <a:rPr lang="en-US" dirty="0">
                <a:solidFill>
                  <a:schemeClr val="bg2"/>
                </a:solidFill>
                <a:latin typeface="Abadi"/>
                <a:ea typeface="SF Pro" pitchFamily="2" charset="0"/>
                <a:cs typeface="SF Pro" pitchFamily="2" charset="0"/>
              </a:rPr>
              <a:t>07-Dec-2023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pPr marL="0" indent="0">
              <a:buNone/>
            </a:pPr>
            <a:r>
              <a:rPr lang="en-US" sz="2000" dirty="0">
                <a:solidFill>
                  <a:schemeClr val="accent3">
                    <a:lumMod val="25000"/>
                  </a:schemeClr>
                </a:solidFill>
                <a:latin typeface="Abadi" panose="020B0604020104020204" pitchFamily="34" charset="0"/>
              </a:rPr>
              <a:t>Carried out Exploratory Data Analysis to establish the training labels.</a:t>
            </a:r>
          </a:p>
          <a:p>
            <a:pPr marL="0" indent="0">
              <a:buNone/>
            </a:pPr>
            <a:endParaRPr lang="en-US" sz="2000" dirty="0">
              <a:solidFill>
                <a:schemeClr val="accent3">
                  <a:lumMod val="25000"/>
                </a:schemeClr>
              </a:solidFill>
              <a:latin typeface="Abadi" panose="020B0604020104020204" pitchFamily="34" charset="0"/>
            </a:endParaRPr>
          </a:p>
          <a:p>
            <a:pPr marL="0" indent="0">
              <a:buNone/>
            </a:pPr>
            <a:r>
              <a:rPr lang="en-US" sz="2000" dirty="0">
                <a:solidFill>
                  <a:schemeClr val="accent3">
                    <a:lumMod val="25000"/>
                  </a:schemeClr>
                </a:solidFill>
                <a:latin typeface="Abadi" panose="020B0604020104020204" pitchFamily="34" charset="0"/>
              </a:rPr>
              <a:t>No. of launches at each site, and No. of occurrence of each orbits were calculated. </a:t>
            </a:r>
          </a:p>
          <a:p>
            <a:pPr marL="0" indent="0">
              <a:buNone/>
            </a:pPr>
            <a:endParaRPr lang="en-US" sz="2000" dirty="0">
              <a:solidFill>
                <a:schemeClr val="accent3">
                  <a:lumMod val="25000"/>
                </a:schemeClr>
              </a:solidFill>
              <a:latin typeface="Abadi" panose="020B0604020104020204" pitchFamily="34" charset="0"/>
            </a:endParaRPr>
          </a:p>
          <a:p>
            <a:pPr marL="0" indent="0">
              <a:buNone/>
            </a:pPr>
            <a:r>
              <a:rPr lang="en-US" sz="2000" dirty="0">
                <a:solidFill>
                  <a:schemeClr val="accent3">
                    <a:lumMod val="25000"/>
                  </a:schemeClr>
                </a:solidFill>
                <a:latin typeface="Abadi" panose="020B0604020104020204" pitchFamily="34" charset="0"/>
              </a:rPr>
              <a:t>Created landing outcome label from outcome column and exported the results to csv file.</a:t>
            </a:r>
          </a:p>
          <a:p>
            <a:pPr marL="0" indent="0">
              <a:lnSpc>
                <a:spcPct val="100000"/>
              </a:lnSpc>
              <a:spcBef>
                <a:spcPts val="1400"/>
              </a:spcBef>
              <a:buNone/>
            </a:pPr>
            <a:endParaRPr lang="en-US" sz="2000" dirty="0">
              <a:solidFill>
                <a:srgbClr val="FF0000"/>
              </a:solidFill>
              <a:latin typeface="Abadi" panose="020B0604020104020204" pitchFamily="34" charset="0"/>
            </a:endParaRPr>
          </a:p>
          <a:p>
            <a:pPr marL="0" indent="0">
              <a:lnSpc>
                <a:spcPct val="100000"/>
              </a:lnSpc>
              <a:spcBef>
                <a:spcPts val="1400"/>
              </a:spcBef>
              <a:buNone/>
            </a:pPr>
            <a:r>
              <a:rPr lang="en-US" sz="2000" b="1" dirty="0"/>
              <a:t>https://github.com/Sibiya-K/IBM-Applied-Data-Science-Capstone.git</a:t>
            </a:r>
          </a:p>
          <a:p>
            <a:pPr marL="0" indent="0">
              <a:lnSpc>
                <a:spcPct val="100000"/>
              </a:lnSpc>
              <a:spcBef>
                <a:spcPts val="1400"/>
              </a:spcBef>
              <a:buNone/>
            </a:pPr>
            <a:endParaRPr lang="en-US" sz="20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84672"/>
            <a:ext cx="10035642" cy="5152102"/>
          </a:xfrm>
          <a:prstGeom prst="rect">
            <a:avLst/>
          </a:prstGeom>
        </p:spPr>
        <p:txBody>
          <a:bodyPr lIns="91440" tIns="45720" rIns="91440" bIns="45720" anchor="t"/>
          <a:lstStyle/>
          <a:p>
            <a:pPr algn="just">
              <a:lnSpc>
                <a:spcPct val="100000"/>
              </a:lnSpc>
              <a:spcBef>
                <a:spcPts val="1400"/>
              </a:spcBef>
            </a:pPr>
            <a:r>
              <a:rPr lang="en-US" sz="2000" dirty="0">
                <a:solidFill>
                  <a:schemeClr val="accent3">
                    <a:lumMod val="25000"/>
                  </a:schemeClr>
                </a:solidFill>
                <a:latin typeface="Abadi"/>
              </a:rPr>
              <a:t>Explore and visualized the relationship between; Flight Number vs. Launch Site, Payload and Launch Site, success rate of each orbit type, Flight Number and Orbit type, Payload and Orbit type and visualized the launch success yearly trend. (</a:t>
            </a:r>
            <a:r>
              <a:rPr lang="en-US" sz="2000" b="1" dirty="0"/>
              <a:t>https://github.com/Sibiya-K/IBM-Applied-Data-Science-Capstone.git</a:t>
            </a:r>
            <a:r>
              <a:rPr lang="en-US" sz="2000" dirty="0">
                <a:solidFill>
                  <a:srgbClr val="FF0000"/>
                </a:solidFill>
                <a:latin typeface="Abadi"/>
              </a:rPr>
              <a:t>)</a:t>
            </a:r>
            <a:endParaRPr lang="en-US" sz="2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EDA with Data Visualization</a:t>
            </a:r>
          </a:p>
        </p:txBody>
      </p:sp>
      <p:pic>
        <p:nvPicPr>
          <p:cNvPr id="7" name="Picture 6">
            <a:extLst>
              <a:ext uri="{FF2B5EF4-FFF2-40B4-BE49-F238E27FC236}">
                <a16:creationId xmlns:a16="http://schemas.microsoft.com/office/drawing/2014/main" id="{8A2CBB73-B9E1-547F-3D99-28E76C73A65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57051" y="3864439"/>
            <a:ext cx="2836523" cy="2562772"/>
          </a:xfrm>
          <a:prstGeom prst="rect">
            <a:avLst/>
          </a:prstGeom>
          <a:noFill/>
          <a:ln>
            <a:noFill/>
          </a:ln>
        </p:spPr>
      </p:pic>
      <p:pic>
        <p:nvPicPr>
          <p:cNvPr id="8" name="Picture 7">
            <a:extLst>
              <a:ext uri="{FF2B5EF4-FFF2-40B4-BE49-F238E27FC236}">
                <a16:creationId xmlns:a16="http://schemas.microsoft.com/office/drawing/2014/main" id="{D3E6EDDD-C3BA-AA4E-6FC9-DE89944C1C0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180615" y="3922475"/>
            <a:ext cx="3370088" cy="2568000"/>
          </a:xfrm>
          <a:prstGeom prst="rect">
            <a:avLst/>
          </a:prstGeom>
          <a:noFill/>
          <a:ln>
            <a:noFill/>
          </a:ln>
        </p:spPr>
      </p:pic>
      <p:pic>
        <p:nvPicPr>
          <p:cNvPr id="9" name="Picture 8">
            <a:extLst>
              <a:ext uri="{FF2B5EF4-FFF2-40B4-BE49-F238E27FC236}">
                <a16:creationId xmlns:a16="http://schemas.microsoft.com/office/drawing/2014/main" id="{D54C7732-C497-E694-2EE4-ACD0D4CC85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72049" y="3922475"/>
            <a:ext cx="3179351" cy="2504736"/>
          </a:xfrm>
          <a:prstGeom prst="rect">
            <a:avLst/>
          </a:prstGeom>
          <a:noFill/>
          <a:ln>
            <a:noFill/>
          </a:ln>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50936"/>
            <a:ext cx="9745589" cy="4768414"/>
          </a:xfrm>
          <a:prstGeom prst="rect">
            <a:avLst/>
          </a:prstGeom>
        </p:spPr>
        <p:txBody>
          <a:bodyPr lIns="91440" tIns="45720" rIns="91440" bIns="45720" anchor="t"/>
          <a:lstStyle/>
          <a:p>
            <a:pPr marL="0" indent="0">
              <a:lnSpc>
                <a:spcPct val="100000"/>
              </a:lnSpc>
              <a:spcBef>
                <a:spcPts val="1400"/>
              </a:spcBef>
              <a:buNone/>
            </a:pPr>
            <a:r>
              <a:rPr lang="en-US" sz="2000" dirty="0">
                <a:solidFill>
                  <a:schemeClr val="accent3">
                    <a:lumMod val="25000"/>
                  </a:schemeClr>
                </a:solidFill>
                <a:latin typeface="Abadi"/>
              </a:rPr>
              <a:t>Used SQL in Jupyter notebook to analyze the SpaceX dataset. Queried the SpaceX dataset using SQL to answer the following;</a:t>
            </a:r>
          </a:p>
          <a:p>
            <a:pPr lvl="1">
              <a:lnSpc>
                <a:spcPct val="100000"/>
              </a:lnSpc>
              <a:spcBef>
                <a:spcPts val="1400"/>
              </a:spcBef>
            </a:pPr>
            <a:r>
              <a:rPr lang="en-US" sz="1200" dirty="0">
                <a:solidFill>
                  <a:schemeClr val="accent3">
                    <a:lumMod val="25000"/>
                  </a:schemeClr>
                </a:solidFill>
                <a:latin typeface="Abadi"/>
              </a:rPr>
              <a:t>Display the names of the unique launch sites in the space mission, </a:t>
            </a:r>
          </a:p>
          <a:p>
            <a:pPr lvl="1">
              <a:lnSpc>
                <a:spcPct val="100000"/>
              </a:lnSpc>
              <a:spcBef>
                <a:spcPts val="1400"/>
              </a:spcBef>
            </a:pPr>
            <a:r>
              <a:rPr lang="en-US" sz="1200" dirty="0">
                <a:solidFill>
                  <a:schemeClr val="accent3">
                    <a:lumMod val="25000"/>
                  </a:schemeClr>
                </a:solidFill>
                <a:latin typeface="Abadi"/>
              </a:rPr>
              <a:t>5 records where launch sites begin with the string 'CCA’</a:t>
            </a:r>
          </a:p>
          <a:p>
            <a:pPr lvl="1">
              <a:lnSpc>
                <a:spcPct val="100000"/>
              </a:lnSpc>
              <a:spcBef>
                <a:spcPts val="1400"/>
              </a:spcBef>
            </a:pPr>
            <a:r>
              <a:rPr lang="en-US" sz="1200" dirty="0">
                <a:solidFill>
                  <a:schemeClr val="accent3">
                    <a:lumMod val="25000"/>
                  </a:schemeClr>
                </a:solidFill>
                <a:latin typeface="Abadi"/>
              </a:rPr>
              <a:t>Total payload mass carried by boosters launched by NASA (CRS)</a:t>
            </a:r>
          </a:p>
          <a:p>
            <a:pPr lvl="1">
              <a:lnSpc>
                <a:spcPct val="100000"/>
              </a:lnSpc>
              <a:spcBef>
                <a:spcPts val="1400"/>
              </a:spcBef>
            </a:pPr>
            <a:r>
              <a:rPr lang="en-US" sz="1200" dirty="0">
                <a:solidFill>
                  <a:schemeClr val="accent3">
                    <a:lumMod val="25000"/>
                  </a:schemeClr>
                </a:solidFill>
                <a:latin typeface="Abadi"/>
              </a:rPr>
              <a:t>The average payload mass carried by booster version F9 v1.1, </a:t>
            </a:r>
          </a:p>
          <a:p>
            <a:pPr lvl="1">
              <a:lnSpc>
                <a:spcPct val="100000"/>
              </a:lnSpc>
              <a:spcBef>
                <a:spcPts val="1400"/>
              </a:spcBef>
            </a:pPr>
            <a:r>
              <a:rPr lang="en-US" sz="1200" dirty="0">
                <a:solidFill>
                  <a:schemeClr val="accent3">
                    <a:lumMod val="25000"/>
                  </a:schemeClr>
                </a:solidFill>
                <a:latin typeface="Abadi"/>
              </a:rPr>
              <a:t>The date when the first successful landing outcome in ground pad was achieved, the names of the boosters which have success in drone ship and have payload mass greater than 4000 but less than 6000</a:t>
            </a:r>
          </a:p>
          <a:p>
            <a:pPr lvl="1">
              <a:lnSpc>
                <a:spcPct val="100000"/>
              </a:lnSpc>
              <a:spcBef>
                <a:spcPts val="1400"/>
              </a:spcBef>
            </a:pPr>
            <a:r>
              <a:rPr lang="en-US" sz="1200" dirty="0">
                <a:solidFill>
                  <a:schemeClr val="accent3">
                    <a:lumMod val="25000"/>
                  </a:schemeClr>
                </a:solidFill>
                <a:latin typeface="Abadi"/>
              </a:rPr>
              <a:t>The total number of successful and failure mission outcomes and the names of the booster versions which have carried the maximum payload mass.</a:t>
            </a:r>
          </a:p>
          <a:p>
            <a:pPr lvl="1">
              <a:lnSpc>
                <a:spcPct val="100000"/>
              </a:lnSpc>
              <a:spcBef>
                <a:spcPts val="1400"/>
              </a:spcBef>
            </a:pPr>
            <a:r>
              <a:rPr lang="en-US" sz="1200" dirty="0">
                <a:solidFill>
                  <a:schemeClr val="accent3">
                    <a:lumMod val="25000"/>
                  </a:schemeClr>
                </a:solidFill>
                <a:latin typeface="Abadi"/>
              </a:rPr>
              <a:t>The records on the month names, failure landing outcomes in drone ship ,booster versions, launch site for the months in year 2015.</a:t>
            </a:r>
          </a:p>
          <a:p>
            <a:pPr lvl="1">
              <a:lnSpc>
                <a:spcPct val="100000"/>
              </a:lnSpc>
              <a:spcBef>
                <a:spcPts val="1400"/>
              </a:spcBef>
            </a:pPr>
            <a:r>
              <a:rPr lang="en-US" sz="1200" dirty="0">
                <a:solidFill>
                  <a:schemeClr val="accent3">
                    <a:lumMod val="25000"/>
                  </a:schemeClr>
                </a:solidFill>
                <a:latin typeface="Abadi"/>
              </a:rPr>
              <a:t>Ranking the count of landing outcomes (such as Failure (drone ship) or Success (ground pad)) between the date 2010-06-04 and 2017-03-20, in descending order.</a:t>
            </a:r>
          </a:p>
          <a:p>
            <a:pPr marL="0" indent="0">
              <a:lnSpc>
                <a:spcPct val="100000"/>
              </a:lnSpc>
              <a:spcBef>
                <a:spcPts val="1400"/>
              </a:spcBef>
              <a:buNone/>
            </a:pPr>
            <a:r>
              <a:rPr lang="en-US" sz="2400" dirty="0">
                <a:solidFill>
                  <a:srgbClr val="FF0000"/>
                </a:solidFill>
                <a:latin typeface="Abadi"/>
              </a:rPr>
              <a:t>(</a:t>
            </a:r>
            <a:r>
              <a:rPr lang="en-US" sz="2400" b="1" dirty="0"/>
              <a:t>https://github.com/Sibiya-K/IBM-Applied-Data-Science-Capstone.git</a:t>
            </a:r>
            <a:r>
              <a:rPr lang="en-US" sz="2400" dirty="0">
                <a:solidFill>
                  <a:srgbClr val="FF0000"/>
                </a:solidFill>
                <a:latin typeface="Abadi"/>
              </a:rPr>
              <a:t>)</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85000" lnSpcReduction="20000"/>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Marked all launch sites, added map objects/markers to mark the success or failure of launches for each site on the map.</a:t>
            </a:r>
          </a:p>
          <a:p>
            <a:pPr algn="just">
              <a:lnSpc>
                <a:spcPct val="100000"/>
              </a:lnSpc>
              <a:spcBef>
                <a:spcPts val="1400"/>
              </a:spcBef>
            </a:pPr>
            <a:r>
              <a:rPr lang="en-US" sz="2200" dirty="0">
                <a:solidFill>
                  <a:schemeClr val="accent3">
                    <a:lumMod val="25000"/>
                  </a:schemeClr>
                </a:solidFill>
                <a:latin typeface="Abadi" panose="020B0604020104020204" pitchFamily="34" charset="0"/>
              </a:rPr>
              <a:t>Assigned the feature launch outcomes (failure or success) to class 0 and 1.i.e., 0 for failure, and 1 for success.</a:t>
            </a:r>
          </a:p>
          <a:p>
            <a:pPr algn="just">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launch sites with  relatively high success rate were identified. </a:t>
            </a:r>
          </a:p>
          <a:p>
            <a:pPr algn="just">
              <a:lnSpc>
                <a:spcPct val="100000"/>
              </a:lnSpc>
              <a:spcBef>
                <a:spcPts val="1400"/>
              </a:spcBef>
            </a:pPr>
            <a:r>
              <a:rPr lang="en-US" sz="2200" dirty="0">
                <a:solidFill>
                  <a:schemeClr val="accent3">
                    <a:lumMod val="25000"/>
                  </a:schemeClr>
                </a:solidFill>
                <a:latin typeface="Abadi" panose="020B0604020104020204" pitchFamily="34" charset="0"/>
              </a:rPr>
              <a:t>Calculated the distances between a launch site to its proximities, and my findings are about the launch sites are; </a:t>
            </a:r>
          </a:p>
          <a:p>
            <a:pPr marL="457200" lvl="1" indent="0" algn="just">
              <a:lnSpc>
                <a:spcPct val="100000"/>
              </a:lnSpc>
              <a:spcBef>
                <a:spcPts val="1400"/>
              </a:spcBef>
              <a:buNone/>
            </a:pPr>
            <a:r>
              <a:rPr lang="en-US" sz="1800" dirty="0">
                <a:solidFill>
                  <a:schemeClr val="accent3">
                    <a:lumMod val="25000"/>
                  </a:schemeClr>
                </a:solidFill>
                <a:latin typeface="Abadi" panose="020B0604020104020204" pitchFamily="34" charset="0"/>
              </a:rPr>
              <a:t>#Close proximity to coastline - to be able to fly over the ocean during launch. </a:t>
            </a:r>
          </a:p>
          <a:p>
            <a:pPr marL="457200" lvl="1" indent="0" algn="just">
              <a:lnSpc>
                <a:spcPct val="100000"/>
              </a:lnSpc>
              <a:spcBef>
                <a:spcPts val="1400"/>
              </a:spcBef>
              <a:buNone/>
            </a:pPr>
            <a:r>
              <a:rPr lang="en-US" sz="1800" dirty="0">
                <a:solidFill>
                  <a:schemeClr val="accent3">
                    <a:lumMod val="25000"/>
                  </a:schemeClr>
                </a:solidFill>
                <a:latin typeface="Abadi" panose="020B0604020104020204" pitchFamily="34" charset="0"/>
              </a:rPr>
              <a:t>#Close proximity to highways and railways - for easily transport required people, and heavy cargo that may be required. </a:t>
            </a:r>
          </a:p>
          <a:p>
            <a:pPr marL="457200" lvl="1" indent="0" algn="just">
              <a:lnSpc>
                <a:spcPct val="100000"/>
              </a:lnSpc>
              <a:spcBef>
                <a:spcPts val="1400"/>
              </a:spcBef>
              <a:buNone/>
            </a:pPr>
            <a:r>
              <a:rPr lang="en-US" sz="1800" dirty="0">
                <a:solidFill>
                  <a:schemeClr val="accent3">
                    <a:lumMod val="25000"/>
                  </a:schemeClr>
                </a:solidFill>
                <a:latin typeface="Abadi" panose="020B0604020104020204" pitchFamily="34" charset="0"/>
              </a:rPr>
              <a:t>#Not close proximity to cities - if close to cities the launch poses as a danger to the people.</a:t>
            </a:r>
          </a:p>
          <a:p>
            <a:pPr marL="0" indent="0" algn="just">
              <a:lnSpc>
                <a:spcPct val="100000"/>
              </a:lnSpc>
              <a:spcBef>
                <a:spcPts val="1400"/>
              </a:spcBef>
              <a:buNone/>
            </a:pPr>
            <a:r>
              <a:rPr lang="en-US" sz="2800" dirty="0">
                <a:solidFill>
                  <a:srgbClr val="FF0000"/>
                </a:solidFill>
                <a:latin typeface="Abadi"/>
              </a:rPr>
              <a:t>(</a:t>
            </a:r>
            <a:r>
              <a:rPr lang="en-US" sz="2800" b="1" dirty="0"/>
              <a:t>https://github.com/Sibiya-K/IBM-Applied-Data-Science-Capstone.git</a:t>
            </a:r>
            <a:r>
              <a:rPr lang="en-US" sz="2800" dirty="0">
                <a:solidFill>
                  <a:srgbClr val="FF0000"/>
                </a:solidFill>
                <a:latin typeface="Abadi"/>
              </a:rPr>
              <a:t>)</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Built interactive dashboard with Plotly dash</a:t>
            </a:r>
          </a:p>
          <a:p>
            <a:pPr>
              <a:lnSpc>
                <a:spcPct val="100000"/>
              </a:lnSpc>
              <a:spcBef>
                <a:spcPts val="1400"/>
              </a:spcBef>
            </a:pPr>
            <a:r>
              <a:rPr lang="en-US" sz="2000" dirty="0">
                <a:solidFill>
                  <a:schemeClr val="accent3">
                    <a:lumMod val="25000"/>
                  </a:schemeClr>
                </a:solidFill>
                <a:latin typeface="Abadi" panose="020B0604020104020204" pitchFamily="34" charset="0"/>
              </a:rPr>
              <a:t>Plotted pie charts showing the total launches by a certain sites</a:t>
            </a:r>
          </a:p>
          <a:p>
            <a:pPr>
              <a:lnSpc>
                <a:spcPct val="100000"/>
              </a:lnSpc>
              <a:spcBef>
                <a:spcPts val="1400"/>
              </a:spcBef>
            </a:pPr>
            <a:r>
              <a:rPr lang="en-US" sz="2000" dirty="0">
                <a:solidFill>
                  <a:schemeClr val="accent3">
                    <a:lumMod val="25000"/>
                  </a:schemeClr>
                </a:solidFill>
                <a:latin typeface="Abadi" panose="020B0604020104020204" pitchFamily="34" charset="0"/>
              </a:rPr>
              <a:t>Plotted scatter graph showing the relationship with Outcome and Payload Mass (Kg) for the different booster version.</a:t>
            </a:r>
          </a:p>
          <a:p>
            <a:pPr>
              <a:lnSpc>
                <a:spcPct val="100000"/>
              </a:lnSpc>
              <a:spcBef>
                <a:spcPts val="1400"/>
              </a:spcBef>
            </a:pPr>
            <a:r>
              <a:rPr lang="en-US" sz="2000" dirty="0">
                <a:solidFill>
                  <a:srgbClr val="FF0000"/>
                </a:solidFill>
                <a:latin typeface="Abadi"/>
              </a:rPr>
              <a:t>(</a:t>
            </a:r>
            <a:r>
              <a:rPr lang="en-US" sz="2000" b="1" dirty="0"/>
              <a:t>https://github.com/Sibiya-K/IBM-Applied-Data-Science-Capstone.git</a:t>
            </a:r>
            <a:r>
              <a:rPr lang="en-US" sz="2000" dirty="0">
                <a:solidFill>
                  <a:srgbClr val="FF0000"/>
                </a:solidFill>
                <a:latin typeface="Abadi"/>
              </a:rPr>
              <a:t>)</a:t>
            </a:r>
          </a:p>
          <a:p>
            <a:pPr>
              <a:lnSpc>
                <a:spcPct val="100000"/>
              </a:lnSpc>
              <a:spcBef>
                <a:spcPts val="1400"/>
              </a:spcBef>
            </a:pPr>
            <a:endParaRPr lang="en-US" sz="2000" dirty="0">
              <a:solidFill>
                <a:srgbClr val="FF0000"/>
              </a:solidFill>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Loaded the data using numpy and pandas, transformed the data, split our data into training and testing.</a:t>
            </a:r>
          </a:p>
          <a:p>
            <a:pPr>
              <a:lnSpc>
                <a:spcPct val="100000"/>
              </a:lnSpc>
              <a:spcBef>
                <a:spcPts val="1400"/>
              </a:spcBef>
            </a:pPr>
            <a:r>
              <a:rPr lang="en-US" sz="2000" dirty="0">
                <a:solidFill>
                  <a:schemeClr val="accent3">
                    <a:lumMod val="25000"/>
                  </a:schemeClr>
                </a:solidFill>
                <a:latin typeface="Abadi" panose="020B0604020104020204" pitchFamily="34" charset="0"/>
              </a:rPr>
              <a:t>Built different machine learning models and tune different hyperparameters using GridSearchCV.</a:t>
            </a:r>
          </a:p>
          <a:p>
            <a:pPr>
              <a:lnSpc>
                <a:spcPct val="100000"/>
              </a:lnSpc>
              <a:spcBef>
                <a:spcPts val="1400"/>
              </a:spcBef>
            </a:pPr>
            <a:r>
              <a:rPr lang="en-US" sz="2000" dirty="0">
                <a:solidFill>
                  <a:schemeClr val="accent3">
                    <a:lumMod val="25000"/>
                  </a:schemeClr>
                </a:solidFill>
                <a:latin typeface="Abadi" panose="020B0604020104020204" pitchFamily="34" charset="0"/>
              </a:rPr>
              <a:t>Used accuracy as the metric for our model, improved the model using feature engineering and algorithm tuning.</a:t>
            </a:r>
          </a:p>
          <a:p>
            <a:pPr>
              <a:lnSpc>
                <a:spcPct val="100000"/>
              </a:lnSpc>
              <a:spcBef>
                <a:spcPts val="1400"/>
              </a:spcBef>
            </a:pPr>
            <a:r>
              <a:rPr lang="en-US" sz="2000" dirty="0">
                <a:solidFill>
                  <a:schemeClr val="accent3">
                    <a:lumMod val="25000"/>
                  </a:schemeClr>
                </a:solidFill>
                <a:latin typeface="Abadi" panose="020B0604020104020204" pitchFamily="34" charset="0"/>
              </a:rPr>
              <a:t>Found the best performing classification model.</a:t>
            </a:r>
          </a:p>
          <a:p>
            <a:pPr>
              <a:lnSpc>
                <a:spcPct val="100000"/>
              </a:lnSpc>
              <a:spcBef>
                <a:spcPts val="1400"/>
              </a:spcBef>
            </a:pPr>
            <a:r>
              <a:rPr lang="en-US" sz="2000" dirty="0">
                <a:solidFill>
                  <a:srgbClr val="FF0000"/>
                </a:solidFill>
                <a:latin typeface="Abadi"/>
              </a:rPr>
              <a:t>(</a:t>
            </a:r>
            <a:r>
              <a:rPr lang="en-US" sz="2000" b="1" dirty="0"/>
              <a:t>https://github.com/Sibiya-K/IBM-Applied-Data-Science-Capstone.git</a:t>
            </a:r>
            <a:r>
              <a:rPr lang="en-US" sz="2000" dirty="0">
                <a:solidFill>
                  <a:srgbClr val="FF0000"/>
                </a:solidFill>
                <a:latin typeface="Abadi"/>
              </a:rPr>
              <a:t>)</a:t>
            </a:r>
          </a:p>
          <a:p>
            <a:pPr marL="0" indent="0">
              <a:lnSpc>
                <a:spcPct val="100000"/>
              </a:lnSpc>
              <a:spcBef>
                <a:spcPts val="1400"/>
              </a:spcBef>
              <a:buNone/>
            </a:pPr>
            <a:endParaRPr lang="en-US" sz="2000" dirty="0">
              <a:solidFill>
                <a:srgbClr val="FF0000"/>
              </a:solidFill>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013688" cy="35414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Covers insight from the below:</a:t>
            </a:r>
          </a:p>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a:lnSpc>
                <a:spcPct val="100000"/>
              </a:lnSpc>
              <a:spcBef>
                <a:spcPts val="1400"/>
              </a:spcBef>
            </a:pPr>
            <a:endParaRPr lang="en-US" sz="2200" dirty="0">
              <a:solidFill>
                <a:srgbClr val="FF0000"/>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491343"/>
            <a:ext cx="9999672" cy="4377645"/>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Scatter Plot Flight Number vs. Launch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Flight Number vs. Launch Site</a:t>
            </a:r>
            <a:endParaRPr lang="en-US" dirty="0">
              <a:solidFill>
                <a:srgbClr val="0B49CB"/>
              </a:solidFill>
            </a:endParaRPr>
          </a:p>
        </p:txBody>
      </p:sp>
      <p:pic>
        <p:nvPicPr>
          <p:cNvPr id="9" name="Picture 8">
            <a:extLst>
              <a:ext uri="{FF2B5EF4-FFF2-40B4-BE49-F238E27FC236}">
                <a16:creationId xmlns:a16="http://schemas.microsoft.com/office/drawing/2014/main" id="{4366DD1D-177C-4084-34C8-A4C7FA77C78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98858" y="2525486"/>
            <a:ext cx="10161028" cy="3500087"/>
          </a:xfrm>
          <a:prstGeom prst="rect">
            <a:avLst/>
          </a:prstGeom>
          <a:noFill/>
          <a:ln>
            <a:noFill/>
          </a:ln>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28057"/>
            <a:ext cx="10515600" cy="4553288"/>
          </a:xfrm>
          <a:prstGeom prst="rect">
            <a:avLst/>
          </a:prstGeom>
        </p:spPr>
        <p:txBody>
          <a:bodyPr>
            <a:normAutofit/>
          </a:bodyPr>
          <a:lstStyle/>
          <a:p>
            <a:pPr marL="0" indent="0">
              <a:lnSpc>
                <a:spcPct val="100000"/>
              </a:lnSpc>
              <a:spcBef>
                <a:spcPts val="1400"/>
              </a:spcBef>
              <a:buNone/>
            </a:pPr>
            <a:r>
              <a:rPr lang="en-CA" sz="2200" dirty="0">
                <a:latin typeface="Abadi" panose="020B0604020104020204" pitchFamily="34" charset="0"/>
              </a:rPr>
              <a:t>Scatter between Payload and Launch Site</a:t>
            </a:r>
            <a:endParaRPr lang="en-US" sz="2200" dirty="0">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8" name="Picture 7">
            <a:extLst>
              <a:ext uri="{FF2B5EF4-FFF2-40B4-BE49-F238E27FC236}">
                <a16:creationId xmlns:a16="http://schemas.microsoft.com/office/drawing/2014/main" id="{1981E8FB-AEE9-4DA3-088F-BE91E6E18E7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4344" y="2209800"/>
            <a:ext cx="10903311" cy="3671545"/>
          </a:xfrm>
          <a:prstGeom prst="rect">
            <a:avLst/>
          </a:prstGeom>
          <a:noFill/>
          <a:ln>
            <a:noFill/>
          </a:ln>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10326914" cy="3320824"/>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This report is structured as follows (in that order):</a:t>
            </a:r>
          </a:p>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7" name="Picture 6">
            <a:extLst>
              <a:ext uri="{FF2B5EF4-FFF2-40B4-BE49-F238E27FC236}">
                <a16:creationId xmlns:a16="http://schemas.microsoft.com/office/drawing/2014/main" id="{59C55735-CE7F-9F1D-DC3C-D5550115A5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04949" y="1511192"/>
            <a:ext cx="9141279" cy="4865765"/>
          </a:xfrm>
          <a:prstGeom prst="rect">
            <a:avLst/>
          </a:prstGeom>
          <a:noFill/>
          <a:ln>
            <a:noFill/>
          </a:ln>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AE2841DB-EB4C-17C2-D9EA-21A6F9168F88}"/>
              </a:ext>
            </a:extLst>
          </p:cNvPr>
          <p:cNvSpPr txBox="1">
            <a:spLocks/>
          </p:cNvSpPr>
          <p:nvPr/>
        </p:nvSpPr>
        <p:spPr>
          <a:xfrm>
            <a:off x="5638801" y="1926771"/>
            <a:ext cx="5351206" cy="386442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LEO orbit success is related to the number of flights.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GTO orbit, does not seem to have no relationship between flight number and the orbit.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9B725CBE-EE9E-DCE7-C609-F9D6BFDF6F6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29109" y="1796143"/>
            <a:ext cx="4571566" cy="4093562"/>
          </a:xfrm>
          <a:prstGeom prst="rect">
            <a:avLst/>
          </a:prstGeom>
          <a:noFill/>
          <a:ln>
            <a:noFill/>
          </a:ln>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F4DE674B-9F49-83A6-F593-BF3EF698AE04}"/>
              </a:ext>
            </a:extLst>
          </p:cNvPr>
          <p:cNvSpPr txBox="1">
            <a:spLocks/>
          </p:cNvSpPr>
          <p:nvPr/>
        </p:nvSpPr>
        <p:spPr>
          <a:xfrm>
            <a:off x="5344886" y="1807029"/>
            <a:ext cx="5446939" cy="302214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Heavy payloads seem to be strongly result in successful landing.</a:t>
            </a:r>
          </a:p>
        </p:txBody>
      </p:sp>
      <p:pic>
        <p:nvPicPr>
          <p:cNvPr id="3073" name="Picture 1">
            <a:extLst>
              <a:ext uri="{FF2B5EF4-FFF2-40B4-BE49-F238E27FC236}">
                <a16:creationId xmlns:a16="http://schemas.microsoft.com/office/drawing/2014/main" id="{B0E30AB4-129F-3946-109A-441EB42BAA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707" y="1621972"/>
            <a:ext cx="4121833" cy="3725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2" name="Content Placeholder 2">
            <a:extLst>
              <a:ext uri="{FF2B5EF4-FFF2-40B4-BE49-F238E27FC236}">
                <a16:creationId xmlns:a16="http://schemas.microsoft.com/office/drawing/2014/main" id="{5C301F6B-7CDC-18BF-FB17-70292E728311}"/>
              </a:ext>
            </a:extLst>
          </p:cNvPr>
          <p:cNvSpPr txBox="1">
            <a:spLocks/>
          </p:cNvSpPr>
          <p:nvPr/>
        </p:nvSpPr>
        <p:spPr>
          <a:xfrm>
            <a:off x="6520544" y="2455879"/>
            <a:ext cx="3976006" cy="31781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400"/>
              </a:spcBef>
              <a:buNone/>
            </a:pPr>
            <a:r>
              <a:rPr lang="en-US" sz="2200" dirty="0">
                <a:latin typeface="Abadi" panose="020B0604020104020204" pitchFamily="34" charset="0"/>
              </a:rPr>
              <a:t>Success rate for obit landing by SpaceX has been increasing from as low as 20% around 2013, and as high as 85% around 2019/2020.</a:t>
            </a:r>
            <a:endParaRPr lang="en-US" sz="2000" dirty="0"/>
          </a:p>
        </p:txBody>
      </p:sp>
      <p:pic>
        <p:nvPicPr>
          <p:cNvPr id="7" name="Picture 6">
            <a:extLst>
              <a:ext uri="{FF2B5EF4-FFF2-40B4-BE49-F238E27FC236}">
                <a16:creationId xmlns:a16="http://schemas.microsoft.com/office/drawing/2014/main" id="{C12B3F9B-2BBE-CD0C-1D22-B41BEADA220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0010" y="2178050"/>
            <a:ext cx="5325989" cy="4057118"/>
          </a:xfrm>
          <a:prstGeom prst="rect">
            <a:avLst/>
          </a:prstGeom>
          <a:noFill/>
          <a:ln>
            <a:noFill/>
          </a:ln>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spcBef>
                <a:spcPts val="1400"/>
              </a:spcBef>
            </a:pPr>
            <a:r>
              <a:rPr lang="en-US" sz="2200" dirty="0">
                <a:latin typeface="Abadi" panose="020B0604020104020204" pitchFamily="34" charset="0"/>
              </a:rPr>
              <a:t>Used key word </a:t>
            </a:r>
            <a:r>
              <a:rPr lang="en-US" sz="2200" b="1" dirty="0">
                <a:latin typeface="Abadi" panose="020B0604020104020204" pitchFamily="34" charset="0"/>
              </a:rPr>
              <a:t>DISTINCT.</a:t>
            </a:r>
          </a:p>
          <a:p>
            <a:pPr>
              <a:spcBef>
                <a:spcPts val="1400"/>
              </a:spcBef>
            </a:pPr>
            <a:r>
              <a:rPr lang="en-US" sz="2200" dirty="0">
                <a:latin typeface="Abadi" panose="020B0604020104020204" pitchFamily="34" charset="0"/>
              </a:rPr>
              <a:t>This will to show only unique i.e., launch sites from the SpaceX data in the dataset studied.</a:t>
            </a:r>
          </a:p>
          <a:p>
            <a:pPr>
              <a:spcBef>
                <a:spcPts val="1400"/>
              </a:spcBef>
            </a:pPr>
            <a:endParaRPr lang="en-US" sz="2000" dirty="0"/>
          </a:p>
          <a:p>
            <a:pPr>
              <a:lnSpc>
                <a:spcPct val="100000"/>
              </a:lnSpc>
              <a:spcBef>
                <a:spcPts val="1400"/>
              </a:spcBef>
            </a:pPr>
            <a:endParaRPr lang="en-US" sz="2200" dirty="0">
              <a:solidFill>
                <a:srgbClr val="FF0000"/>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All Launch Site Names</a:t>
            </a:r>
          </a:p>
        </p:txBody>
      </p:sp>
      <p:sp>
        <p:nvSpPr>
          <p:cNvPr id="2" name="Content Placeholder 2">
            <a:extLst>
              <a:ext uri="{FF2B5EF4-FFF2-40B4-BE49-F238E27FC236}">
                <a16:creationId xmlns:a16="http://schemas.microsoft.com/office/drawing/2014/main" id="{E226310C-D965-6B70-B6D5-F39990A64935}"/>
              </a:ext>
            </a:extLst>
          </p:cNvPr>
          <p:cNvSpPr txBox="1">
            <a:spLocks/>
          </p:cNvSpPr>
          <p:nvPr/>
        </p:nvSpPr>
        <p:spPr>
          <a:xfrm>
            <a:off x="963761" y="3147726"/>
            <a:ext cx="3754831" cy="28634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endParaRPr lang="en-US" sz="2000" dirty="0"/>
          </a:p>
        </p:txBody>
      </p:sp>
      <p:pic>
        <p:nvPicPr>
          <p:cNvPr id="8" name="Picture 7">
            <a:extLst>
              <a:ext uri="{FF2B5EF4-FFF2-40B4-BE49-F238E27FC236}">
                <a16:creationId xmlns:a16="http://schemas.microsoft.com/office/drawing/2014/main" id="{A3383821-3B30-7022-27B7-277D7B6BB692}"/>
              </a:ext>
            </a:extLst>
          </p:cNvPr>
          <p:cNvPicPr>
            <a:picLocks noChangeAspect="1"/>
          </p:cNvPicPr>
          <p:nvPr/>
        </p:nvPicPr>
        <p:blipFill rotWithShape="1">
          <a:blip r:embed="rId3"/>
          <a:srcRect t="19385"/>
          <a:stretch/>
        </p:blipFill>
        <p:spPr>
          <a:xfrm>
            <a:off x="3615190" y="2707082"/>
            <a:ext cx="6471182" cy="351931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latin typeface="Abadi" panose="020B0604020104020204" pitchFamily="34" charset="0"/>
              </a:rPr>
              <a:t>Use the below, with a wild-card to find and display records where launch sites whose names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8" name="Picture 7">
            <a:extLst>
              <a:ext uri="{FF2B5EF4-FFF2-40B4-BE49-F238E27FC236}">
                <a16:creationId xmlns:a16="http://schemas.microsoft.com/office/drawing/2014/main" id="{031FABDE-36A2-DED1-CF4E-AB6D377E2D17}"/>
              </a:ext>
            </a:extLst>
          </p:cNvPr>
          <p:cNvPicPr>
            <a:picLocks noChangeAspect="1"/>
          </p:cNvPicPr>
          <p:nvPr/>
        </p:nvPicPr>
        <p:blipFill>
          <a:blip r:embed="rId3"/>
          <a:stretch>
            <a:fillRect/>
          </a:stretch>
        </p:blipFill>
        <p:spPr>
          <a:xfrm>
            <a:off x="692001" y="2831561"/>
            <a:ext cx="10765971" cy="218807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r>
              <a:rPr lang="en-US" sz="2200" dirty="0">
                <a:latin typeface="Abadi" panose="020B0604020104020204" pitchFamily="34" charset="0"/>
              </a:rPr>
              <a:t>Used the WHERE clause to filter data, and Function ‘Sum’ to find the total payload, and the WHERE clause to filter, the payload carried by boosters from NASA</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8" name="Picture 7">
            <a:extLst>
              <a:ext uri="{FF2B5EF4-FFF2-40B4-BE49-F238E27FC236}">
                <a16:creationId xmlns:a16="http://schemas.microsoft.com/office/drawing/2014/main" id="{BFE02495-1BEF-7D48-353C-952F80A8A4C3}"/>
              </a:ext>
            </a:extLst>
          </p:cNvPr>
          <p:cNvPicPr>
            <a:picLocks noChangeAspect="1"/>
          </p:cNvPicPr>
          <p:nvPr/>
        </p:nvPicPr>
        <p:blipFill>
          <a:blip r:embed="rId3"/>
          <a:stretch>
            <a:fillRect/>
          </a:stretch>
        </p:blipFill>
        <p:spPr>
          <a:xfrm>
            <a:off x="770011" y="3171144"/>
            <a:ext cx="9524021" cy="236968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400" dirty="0">
                <a:latin typeface="Abadi" panose="020B0604020104020204" pitchFamily="34" charset="0"/>
              </a:rPr>
              <a:t>Used the AVG function to get the average payload mass carried by booster version F9 v1.1, and this was found to be 2,534.6</a:t>
            </a:r>
          </a:p>
          <a:p>
            <a:pPr>
              <a:lnSpc>
                <a:spcPct val="100000"/>
              </a:lnSpc>
              <a:spcBef>
                <a:spcPts val="1400"/>
              </a:spcBef>
            </a:pPr>
            <a:endParaRPr lang="en-US" sz="2200" dirty="0">
              <a:solidFill>
                <a:srgbClr val="FF0000"/>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2" name="Content Placeholder 4">
            <a:extLst>
              <a:ext uri="{FF2B5EF4-FFF2-40B4-BE49-F238E27FC236}">
                <a16:creationId xmlns:a16="http://schemas.microsoft.com/office/drawing/2014/main" id="{73D9A728-B928-3077-BC07-0541F9FD6F70}"/>
              </a:ext>
            </a:extLst>
          </p:cNvPr>
          <p:cNvSpPr txBox="1">
            <a:spLocks/>
          </p:cNvSpPr>
          <p:nvPr/>
        </p:nvSpPr>
        <p:spPr>
          <a:xfrm>
            <a:off x="1676401" y="3429000"/>
            <a:ext cx="3895724" cy="27948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endParaRPr lang="en-US" sz="2000" dirty="0"/>
          </a:p>
        </p:txBody>
      </p:sp>
      <p:pic>
        <p:nvPicPr>
          <p:cNvPr id="8" name="Picture 7">
            <a:extLst>
              <a:ext uri="{FF2B5EF4-FFF2-40B4-BE49-F238E27FC236}">
                <a16:creationId xmlns:a16="http://schemas.microsoft.com/office/drawing/2014/main" id="{1C6B8400-7300-F787-976B-A55C244A35E1}"/>
              </a:ext>
            </a:extLst>
          </p:cNvPr>
          <p:cNvPicPr>
            <a:picLocks noChangeAspect="1"/>
          </p:cNvPicPr>
          <p:nvPr/>
        </p:nvPicPr>
        <p:blipFill>
          <a:blip r:embed="rId3"/>
          <a:stretch>
            <a:fillRect/>
          </a:stretch>
        </p:blipFill>
        <p:spPr>
          <a:xfrm>
            <a:off x="912359" y="2989488"/>
            <a:ext cx="9761783" cy="2681967"/>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400" dirty="0">
                <a:latin typeface="Abadi" panose="020B0604020104020204" pitchFamily="34" charset="0"/>
              </a:rPr>
              <a:t>The date of the first successful landing outcome on ground pad was 22 December 2015.</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2" name="Content Placeholder 4">
            <a:extLst>
              <a:ext uri="{FF2B5EF4-FFF2-40B4-BE49-F238E27FC236}">
                <a16:creationId xmlns:a16="http://schemas.microsoft.com/office/drawing/2014/main" id="{8E87D657-C7E1-3044-7F44-794C93DBBDA8}"/>
              </a:ext>
            </a:extLst>
          </p:cNvPr>
          <p:cNvSpPr txBox="1">
            <a:spLocks/>
          </p:cNvSpPr>
          <p:nvPr/>
        </p:nvSpPr>
        <p:spPr>
          <a:xfrm>
            <a:off x="1908651" y="2959509"/>
            <a:ext cx="4028091" cy="32174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400"/>
              </a:spcBef>
              <a:buNone/>
            </a:pPr>
            <a:endParaRPr lang="en-US" sz="1800" dirty="0">
              <a:latin typeface="Abadi" panose="020B0604020104020204" pitchFamily="34" charset="0"/>
            </a:endParaRPr>
          </a:p>
        </p:txBody>
      </p:sp>
      <p:pic>
        <p:nvPicPr>
          <p:cNvPr id="8" name="Picture 7">
            <a:extLst>
              <a:ext uri="{FF2B5EF4-FFF2-40B4-BE49-F238E27FC236}">
                <a16:creationId xmlns:a16="http://schemas.microsoft.com/office/drawing/2014/main" id="{0AB3B9E7-10FB-F5F0-E1A4-0D53E615BA27}"/>
              </a:ext>
            </a:extLst>
          </p:cNvPr>
          <p:cNvPicPr>
            <a:picLocks noChangeAspect="1"/>
          </p:cNvPicPr>
          <p:nvPr/>
        </p:nvPicPr>
        <p:blipFill>
          <a:blip r:embed="rId3"/>
          <a:stretch>
            <a:fillRect/>
          </a:stretch>
        </p:blipFill>
        <p:spPr>
          <a:xfrm>
            <a:off x="985535" y="2959508"/>
            <a:ext cx="10256575" cy="246157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gn="just">
              <a:spcBef>
                <a:spcPts val="1400"/>
              </a:spcBef>
              <a:buNone/>
            </a:pPr>
            <a:r>
              <a:rPr lang="en-US" sz="2400" dirty="0">
                <a:latin typeface="Abadi" panose="020B0604020104020204" pitchFamily="34" charset="0"/>
              </a:rPr>
              <a:t>Use </a:t>
            </a:r>
            <a:r>
              <a:rPr lang="en-US" sz="2400" b="1" dirty="0">
                <a:latin typeface="Abadi" panose="020B0604020104020204" pitchFamily="34" charset="0"/>
              </a:rPr>
              <a:t>WHERE</a:t>
            </a:r>
            <a:r>
              <a:rPr lang="en-US" sz="2400" dirty="0">
                <a:latin typeface="Abadi" panose="020B0604020104020204" pitchFamily="34" charset="0"/>
              </a:rPr>
              <a:t> clause to filter for boosters which have successfully landed on drone ship. </a:t>
            </a:r>
          </a:p>
          <a:p>
            <a:pPr marL="0" indent="0" algn="just">
              <a:spcBef>
                <a:spcPts val="1400"/>
              </a:spcBef>
              <a:buNone/>
            </a:pPr>
            <a:r>
              <a:rPr lang="en-US" sz="2400" dirty="0">
                <a:latin typeface="Abadi" panose="020B0604020104020204" pitchFamily="34" charset="0"/>
              </a:rPr>
              <a:t>Used the AND to get an intersection of the second condition, being.</a:t>
            </a:r>
          </a:p>
          <a:p>
            <a:pPr marL="0" indent="0" algn="just">
              <a:spcBef>
                <a:spcPts val="1400"/>
              </a:spcBef>
              <a:buNone/>
            </a:pPr>
            <a:r>
              <a:rPr lang="en-US" sz="2400" dirty="0">
                <a:latin typeface="Abadi" panose="020B0604020104020204" pitchFamily="34" charset="0"/>
              </a:rPr>
              <a:t>Successful landing with payload mass greater than 4000 but less than 6000</a:t>
            </a:r>
          </a:p>
          <a:p>
            <a:pPr algn="just">
              <a:spcBef>
                <a:spcPts val="1400"/>
              </a:spcBef>
            </a:pPr>
            <a:endParaRPr lang="en-US" sz="2400" dirty="0"/>
          </a:p>
          <a:p>
            <a:pPr algn="just">
              <a:lnSpc>
                <a:spcPct val="100000"/>
              </a:lnSpc>
              <a:spcBef>
                <a:spcPts val="1400"/>
              </a:spcBef>
            </a:pPr>
            <a:endParaRPr lang="en-US" sz="2200" dirty="0">
              <a:solidFill>
                <a:srgbClr val="FF0000"/>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3" name="Content Placeholder 4">
            <a:extLst>
              <a:ext uri="{FF2B5EF4-FFF2-40B4-BE49-F238E27FC236}">
                <a16:creationId xmlns:a16="http://schemas.microsoft.com/office/drawing/2014/main" id="{4BE397D5-25AE-B43B-9A32-2991AE03E360}"/>
              </a:ext>
            </a:extLst>
          </p:cNvPr>
          <p:cNvSpPr txBox="1">
            <a:spLocks/>
          </p:cNvSpPr>
          <p:nvPr/>
        </p:nvSpPr>
        <p:spPr>
          <a:xfrm>
            <a:off x="7724776" y="4078797"/>
            <a:ext cx="3823756" cy="209816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endParaRPr lang="en-US" sz="2000" dirty="0"/>
          </a:p>
        </p:txBody>
      </p:sp>
      <p:pic>
        <p:nvPicPr>
          <p:cNvPr id="7" name="Picture 6">
            <a:extLst>
              <a:ext uri="{FF2B5EF4-FFF2-40B4-BE49-F238E27FC236}">
                <a16:creationId xmlns:a16="http://schemas.microsoft.com/office/drawing/2014/main" id="{2B265909-FE6D-DDBE-A2C6-06094BFB6074}"/>
              </a:ext>
            </a:extLst>
          </p:cNvPr>
          <p:cNvPicPr>
            <a:picLocks noChangeAspect="1"/>
          </p:cNvPicPr>
          <p:nvPr/>
        </p:nvPicPr>
        <p:blipFill>
          <a:blip r:embed="rId3"/>
          <a:stretch>
            <a:fillRect/>
          </a:stretch>
        </p:blipFill>
        <p:spPr>
          <a:xfrm>
            <a:off x="734028" y="3957637"/>
            <a:ext cx="10551583" cy="246957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98172"/>
            <a:ext cx="10184719" cy="401437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200" b="1" dirty="0">
                <a:solidFill>
                  <a:schemeClr val="tx1"/>
                </a:solidFill>
                <a:latin typeface="Abadi" panose="020B0604020104020204" pitchFamily="34" charset="0"/>
              </a:rPr>
              <a:t>Summary of methodologies</a:t>
            </a:r>
          </a:p>
          <a:p>
            <a:pPr lvl="1" algn="just">
              <a:lnSpc>
                <a:spcPct val="100000"/>
              </a:lnSpc>
              <a:spcBef>
                <a:spcPts val="1400"/>
              </a:spcBef>
            </a:pPr>
            <a:r>
              <a:rPr lang="en-US" sz="1800" dirty="0">
                <a:solidFill>
                  <a:schemeClr val="tx1"/>
                </a:solidFill>
                <a:latin typeface="Abadi" panose="020B0604020104020204" pitchFamily="34" charset="0"/>
              </a:rPr>
              <a:t>Data Collection through SpaceX API, and Web Scrapping</a:t>
            </a:r>
          </a:p>
          <a:p>
            <a:pPr lvl="1" algn="just">
              <a:lnSpc>
                <a:spcPct val="100000"/>
              </a:lnSpc>
              <a:spcBef>
                <a:spcPts val="1400"/>
              </a:spcBef>
            </a:pPr>
            <a:r>
              <a:rPr lang="en-US" sz="1800" dirty="0">
                <a:solidFill>
                  <a:schemeClr val="tx1"/>
                </a:solidFill>
                <a:latin typeface="Abadi" panose="020B0604020104020204" pitchFamily="34" charset="0"/>
              </a:rPr>
              <a:t>Data Wrangling and Cleaning – missing valves, consistent formatting of data types. </a:t>
            </a:r>
          </a:p>
          <a:p>
            <a:pPr lvl="1" algn="just">
              <a:lnSpc>
                <a:spcPct val="100000"/>
              </a:lnSpc>
              <a:spcBef>
                <a:spcPts val="1400"/>
              </a:spcBef>
            </a:pPr>
            <a:r>
              <a:rPr lang="en-US" sz="1800" dirty="0">
                <a:solidFill>
                  <a:schemeClr val="tx1"/>
                </a:solidFill>
                <a:latin typeface="Abadi" panose="020B0604020104020204" pitchFamily="34" charset="0"/>
              </a:rPr>
              <a:t>Exploratory Data Analysis with SQL and Python Libraries – Descriptive statistics about the dataset. </a:t>
            </a:r>
          </a:p>
          <a:p>
            <a:pPr lvl="1" algn="just">
              <a:lnSpc>
                <a:spcPct val="100000"/>
              </a:lnSpc>
              <a:spcBef>
                <a:spcPts val="1400"/>
              </a:spcBef>
            </a:pPr>
            <a:r>
              <a:rPr lang="en-US" sz="1800" dirty="0">
                <a:solidFill>
                  <a:schemeClr val="tx1"/>
                </a:solidFill>
                <a:latin typeface="Abadi" panose="020B0604020104020204" pitchFamily="34" charset="0"/>
              </a:rPr>
              <a:t>Data Visualization - interactive viz, using Folium.</a:t>
            </a:r>
          </a:p>
          <a:p>
            <a:pPr lvl="1" algn="just">
              <a:lnSpc>
                <a:spcPct val="100000"/>
              </a:lnSpc>
              <a:spcBef>
                <a:spcPts val="1400"/>
              </a:spcBef>
            </a:pPr>
            <a:r>
              <a:rPr lang="en-US" sz="1800" dirty="0">
                <a:solidFill>
                  <a:schemeClr val="tx1"/>
                </a:solidFill>
                <a:latin typeface="Abadi" panose="020B0604020104020204" pitchFamily="34" charset="0"/>
              </a:rPr>
              <a:t>Machine Learning Prediction</a:t>
            </a:r>
          </a:p>
          <a:p>
            <a:pPr marL="0" indent="0" algn="just">
              <a:lnSpc>
                <a:spcPct val="100000"/>
              </a:lnSpc>
              <a:spcBef>
                <a:spcPts val="1400"/>
              </a:spcBef>
              <a:buNone/>
            </a:pPr>
            <a:r>
              <a:rPr lang="en-US" sz="2200" b="1" dirty="0">
                <a:solidFill>
                  <a:schemeClr val="tx1"/>
                </a:solidFill>
                <a:latin typeface="Abadi" panose="020B0604020104020204" pitchFamily="34" charset="0"/>
              </a:rPr>
              <a:t>Summary of all results</a:t>
            </a:r>
          </a:p>
          <a:p>
            <a:pPr lvl="1" algn="just">
              <a:lnSpc>
                <a:spcPct val="100000"/>
              </a:lnSpc>
              <a:spcBef>
                <a:spcPts val="1400"/>
              </a:spcBef>
            </a:pPr>
            <a:r>
              <a:rPr lang="en-US" sz="1800" dirty="0">
                <a:solidFill>
                  <a:schemeClr val="tx1"/>
                </a:solidFill>
                <a:latin typeface="Abadi" panose="020B0604020104020204" pitchFamily="34" charset="0"/>
              </a:rPr>
              <a:t>Attached herein are screenshots and commentary of the meaning of the findings.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400" dirty="0">
                <a:latin typeface="Abadi" panose="020B0604020104020204" pitchFamily="34" charset="0"/>
              </a:rPr>
              <a:t>Use the wildcard like ‘%’ to filter for </a:t>
            </a:r>
            <a:r>
              <a:rPr lang="en-US" sz="2400" b="1" dirty="0">
                <a:latin typeface="Abadi" panose="020B0604020104020204" pitchFamily="34" charset="0"/>
              </a:rPr>
              <a:t>WHERE</a:t>
            </a:r>
            <a:r>
              <a:rPr lang="en-US" sz="2400" dirty="0">
                <a:latin typeface="Abadi" panose="020B0604020104020204" pitchFamily="34" charset="0"/>
              </a:rPr>
              <a:t> MissionOutcome was a success or a failure. </a:t>
            </a:r>
          </a:p>
          <a:p>
            <a:pPr>
              <a:lnSpc>
                <a:spcPct val="100000"/>
              </a:lnSpc>
              <a:spcBef>
                <a:spcPts val="1400"/>
              </a:spcBef>
            </a:pPr>
            <a:endParaRPr lang="en-US" sz="2200" dirty="0">
              <a:solidFill>
                <a:srgbClr val="FF0000"/>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2" name="Content Placeholder 4">
            <a:extLst>
              <a:ext uri="{FF2B5EF4-FFF2-40B4-BE49-F238E27FC236}">
                <a16:creationId xmlns:a16="http://schemas.microsoft.com/office/drawing/2014/main" id="{D1BAB65F-29F7-E18C-A7D5-A13B07ECB6F3}"/>
              </a:ext>
            </a:extLst>
          </p:cNvPr>
          <p:cNvSpPr txBox="1">
            <a:spLocks/>
          </p:cNvSpPr>
          <p:nvPr/>
        </p:nvSpPr>
        <p:spPr>
          <a:xfrm>
            <a:off x="7067550" y="3319309"/>
            <a:ext cx="4480981" cy="28576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endParaRPr lang="en-US" sz="2000" dirty="0"/>
          </a:p>
        </p:txBody>
      </p:sp>
      <p:pic>
        <p:nvPicPr>
          <p:cNvPr id="8" name="Picture 7">
            <a:extLst>
              <a:ext uri="{FF2B5EF4-FFF2-40B4-BE49-F238E27FC236}">
                <a16:creationId xmlns:a16="http://schemas.microsoft.com/office/drawing/2014/main" id="{7CEBB8F1-A811-4A65-C778-BCDDE0EE8511}"/>
              </a:ext>
            </a:extLst>
          </p:cNvPr>
          <p:cNvPicPr>
            <a:picLocks noChangeAspect="1"/>
          </p:cNvPicPr>
          <p:nvPr/>
        </p:nvPicPr>
        <p:blipFill>
          <a:blip r:embed="rId3"/>
          <a:stretch>
            <a:fillRect/>
          </a:stretch>
        </p:blipFill>
        <p:spPr>
          <a:xfrm>
            <a:off x="1226003" y="2801144"/>
            <a:ext cx="8647339" cy="347548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69571"/>
            <a:ext cx="9745589" cy="4707392"/>
          </a:xfrm>
          <a:prstGeom prst="rect">
            <a:avLst/>
          </a:prstGeom>
        </p:spPr>
        <p:txBody>
          <a:bodyPr>
            <a:normAutofit/>
          </a:bodyPr>
          <a:lstStyle/>
          <a:p>
            <a:pPr>
              <a:spcBef>
                <a:spcPts val="1400"/>
              </a:spcBef>
            </a:pPr>
            <a:r>
              <a:rPr lang="en-US" sz="1800" dirty="0">
                <a:latin typeface="Abadi" panose="020B0604020104020204" pitchFamily="34" charset="0"/>
              </a:rPr>
              <a:t>Found the booster that have carried the maximum payload.</a:t>
            </a:r>
          </a:p>
          <a:p>
            <a:pPr>
              <a:spcBef>
                <a:spcPts val="1400"/>
              </a:spcBef>
            </a:pPr>
            <a:r>
              <a:rPr lang="en-US" sz="1800" dirty="0">
                <a:latin typeface="Abadi" panose="020B0604020104020204" pitchFamily="34" charset="0"/>
              </a:rPr>
              <a:t>This was done through the use of a subquery in the </a:t>
            </a:r>
            <a:r>
              <a:rPr lang="en-US" sz="1800" b="1" dirty="0">
                <a:latin typeface="Abadi" panose="020B0604020104020204" pitchFamily="34" charset="0"/>
              </a:rPr>
              <a:t>WHERE</a:t>
            </a:r>
            <a:r>
              <a:rPr lang="en-US" sz="1800" dirty="0">
                <a:latin typeface="Abadi" panose="020B0604020104020204" pitchFamily="34" charset="0"/>
              </a:rPr>
              <a:t> clause and the </a:t>
            </a:r>
            <a:r>
              <a:rPr lang="en-US" sz="1800" b="1" dirty="0">
                <a:latin typeface="Abadi" panose="020B0604020104020204" pitchFamily="34" charset="0"/>
              </a:rPr>
              <a:t>MAX() </a:t>
            </a:r>
            <a:r>
              <a:rPr lang="en-US" sz="1800" dirty="0">
                <a:latin typeface="Abadi" panose="020B0604020104020204" pitchFamily="34" charset="0"/>
              </a:rPr>
              <a:t>function.</a:t>
            </a:r>
          </a:p>
          <a:p>
            <a:pPr>
              <a:lnSpc>
                <a:spcPct val="100000"/>
              </a:lnSpc>
              <a:spcBef>
                <a:spcPts val="1400"/>
              </a:spcBef>
            </a:pPr>
            <a:endParaRPr lang="en-US" sz="1800" dirty="0">
              <a:solidFill>
                <a:srgbClr val="FF0000"/>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2" name="Content Placeholder 4">
            <a:extLst>
              <a:ext uri="{FF2B5EF4-FFF2-40B4-BE49-F238E27FC236}">
                <a16:creationId xmlns:a16="http://schemas.microsoft.com/office/drawing/2014/main" id="{7324CCE8-B14E-B6B3-F1F9-A2FD45D602C9}"/>
              </a:ext>
            </a:extLst>
          </p:cNvPr>
          <p:cNvSpPr txBox="1">
            <a:spLocks/>
          </p:cNvSpPr>
          <p:nvPr/>
        </p:nvSpPr>
        <p:spPr>
          <a:xfrm>
            <a:off x="591402" y="4064476"/>
            <a:ext cx="4828323" cy="20382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endParaRPr lang="en-US" sz="1700" dirty="0">
              <a:latin typeface="Abadi" panose="020B0604020104020204" pitchFamily="34" charset="0"/>
            </a:endParaRPr>
          </a:p>
        </p:txBody>
      </p:sp>
      <p:pic>
        <p:nvPicPr>
          <p:cNvPr id="8" name="Picture 7">
            <a:extLst>
              <a:ext uri="{FF2B5EF4-FFF2-40B4-BE49-F238E27FC236}">
                <a16:creationId xmlns:a16="http://schemas.microsoft.com/office/drawing/2014/main" id="{1F729578-D3ED-1A3B-A639-4AE3EF30111E}"/>
              </a:ext>
            </a:extLst>
          </p:cNvPr>
          <p:cNvPicPr>
            <a:picLocks noChangeAspect="1"/>
          </p:cNvPicPr>
          <p:nvPr/>
        </p:nvPicPr>
        <p:blipFill>
          <a:blip r:embed="rId3"/>
          <a:stretch>
            <a:fillRect/>
          </a:stretch>
        </p:blipFill>
        <p:spPr>
          <a:xfrm>
            <a:off x="1630737" y="2186646"/>
            <a:ext cx="8024133" cy="376510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gn="just">
              <a:lnSpc>
                <a:spcPct val="100000"/>
              </a:lnSpc>
              <a:spcBef>
                <a:spcPts val="1400"/>
              </a:spcBef>
            </a:pPr>
            <a:r>
              <a:rPr lang="en-US" sz="2000" dirty="0">
                <a:solidFill>
                  <a:schemeClr val="accent3">
                    <a:lumMod val="25000"/>
                  </a:schemeClr>
                </a:solidFill>
                <a:latin typeface="Abadi"/>
              </a:rPr>
              <a:t>Used a combinations of the </a:t>
            </a:r>
            <a:r>
              <a:rPr lang="en-US" sz="2000" b="1" dirty="0">
                <a:solidFill>
                  <a:schemeClr val="accent3">
                    <a:lumMod val="25000"/>
                  </a:schemeClr>
                </a:solidFill>
                <a:latin typeface="Abadi"/>
              </a:rPr>
              <a:t>WHERE</a:t>
            </a:r>
            <a:r>
              <a:rPr lang="en-US" sz="2000" dirty="0">
                <a:solidFill>
                  <a:schemeClr val="accent3">
                    <a:lumMod val="25000"/>
                  </a:schemeClr>
                </a:solidFill>
                <a:latin typeface="Abadi"/>
              </a:rPr>
              <a:t> clause, </a:t>
            </a:r>
            <a:r>
              <a:rPr lang="en-US" sz="2000" b="1" dirty="0">
                <a:solidFill>
                  <a:schemeClr val="accent3">
                    <a:lumMod val="25000"/>
                  </a:schemeClr>
                </a:solidFill>
                <a:latin typeface="Abadi"/>
              </a:rPr>
              <a:t>LIKE</a:t>
            </a:r>
            <a:r>
              <a:rPr lang="en-US" sz="2000" dirty="0">
                <a:solidFill>
                  <a:schemeClr val="accent3">
                    <a:lumMod val="25000"/>
                  </a:schemeClr>
                </a:solidFill>
                <a:latin typeface="Abadi"/>
              </a:rPr>
              <a:t>, </a:t>
            </a:r>
            <a:r>
              <a:rPr lang="en-US" sz="2000" b="1" dirty="0">
                <a:solidFill>
                  <a:schemeClr val="accent3">
                    <a:lumMod val="25000"/>
                  </a:schemeClr>
                </a:solidFill>
                <a:latin typeface="Abadi"/>
              </a:rPr>
              <a:t>AND</a:t>
            </a:r>
            <a:r>
              <a:rPr lang="en-US" sz="2000" dirty="0">
                <a:solidFill>
                  <a:schemeClr val="accent3">
                    <a:lumMod val="25000"/>
                  </a:schemeClr>
                </a:solidFill>
                <a:latin typeface="Abadi"/>
              </a:rPr>
              <a:t>, and </a:t>
            </a:r>
            <a:r>
              <a:rPr lang="en-US" sz="2000" b="1" dirty="0">
                <a:solidFill>
                  <a:schemeClr val="accent3">
                    <a:lumMod val="25000"/>
                  </a:schemeClr>
                </a:solidFill>
                <a:latin typeface="Abadi"/>
              </a:rPr>
              <a:t>BETWEEN</a:t>
            </a:r>
            <a:r>
              <a:rPr lang="en-US" sz="2000" dirty="0">
                <a:solidFill>
                  <a:schemeClr val="accent3">
                    <a:lumMod val="25000"/>
                  </a:schemeClr>
                </a:solidFill>
                <a:latin typeface="Abadi"/>
              </a:rPr>
              <a:t> conditions to filter the required. </a:t>
            </a:r>
          </a:p>
          <a:p>
            <a:pPr algn="just">
              <a:lnSpc>
                <a:spcPct val="100000"/>
              </a:lnSpc>
              <a:spcBef>
                <a:spcPts val="1400"/>
              </a:spcBef>
            </a:pPr>
            <a:r>
              <a:rPr lang="en-US" sz="2000" dirty="0">
                <a:solidFill>
                  <a:schemeClr val="accent3">
                    <a:lumMod val="25000"/>
                  </a:schemeClr>
                </a:solidFill>
                <a:latin typeface="Abadi"/>
              </a:rPr>
              <a:t>Being, the filtering of the failed landing outcomes in drone ship, their booster versions, and launch site names for year 2015</a:t>
            </a:r>
          </a:p>
          <a:p>
            <a:pPr algn="just">
              <a:lnSpc>
                <a:spcPct val="100000"/>
              </a:lnSpc>
              <a:spcBef>
                <a:spcPts val="1400"/>
              </a:spcBef>
            </a:pPr>
            <a:endParaRPr lang="en-US" sz="2000" dirty="0">
              <a:solidFill>
                <a:schemeClr val="accent3">
                  <a:lumMod val="25000"/>
                </a:schemeClr>
              </a:solidFill>
              <a:latin typeface="Abadi"/>
            </a:endParaRPr>
          </a:p>
          <a:p>
            <a:pPr algn="just">
              <a:lnSpc>
                <a:spcPct val="100000"/>
              </a:lnSpc>
              <a:spcBef>
                <a:spcPts val="1400"/>
              </a:spcBef>
            </a:pPr>
            <a:endParaRPr lang="en-US" sz="2000" dirty="0">
              <a:solidFill>
                <a:srgbClr val="FF0000"/>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Content Placeholder 4">
            <a:extLst>
              <a:ext uri="{FF2B5EF4-FFF2-40B4-BE49-F238E27FC236}">
                <a16:creationId xmlns:a16="http://schemas.microsoft.com/office/drawing/2014/main" id="{C48686F2-FA86-D0D0-F45D-1840264D6D3B}"/>
              </a:ext>
            </a:extLst>
          </p:cNvPr>
          <p:cNvSpPr txBox="1">
            <a:spLocks/>
          </p:cNvSpPr>
          <p:nvPr/>
        </p:nvSpPr>
        <p:spPr>
          <a:xfrm>
            <a:off x="6096000" y="3677265"/>
            <a:ext cx="4419599" cy="249969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a:endParaRPr>
          </a:p>
        </p:txBody>
      </p:sp>
      <p:pic>
        <p:nvPicPr>
          <p:cNvPr id="8" name="Picture 7">
            <a:extLst>
              <a:ext uri="{FF2B5EF4-FFF2-40B4-BE49-F238E27FC236}">
                <a16:creationId xmlns:a16="http://schemas.microsoft.com/office/drawing/2014/main" id="{3788BC9E-5297-8527-A5E6-52AD1E026B3B}"/>
              </a:ext>
            </a:extLst>
          </p:cNvPr>
          <p:cNvPicPr>
            <a:picLocks noChangeAspect="1"/>
          </p:cNvPicPr>
          <p:nvPr/>
        </p:nvPicPr>
        <p:blipFill>
          <a:blip r:embed="rId3"/>
          <a:stretch>
            <a:fillRect/>
          </a:stretch>
        </p:blipFill>
        <p:spPr>
          <a:xfrm>
            <a:off x="903010" y="3427017"/>
            <a:ext cx="9830304" cy="190199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66850"/>
            <a:ext cx="9745589" cy="4710113"/>
          </a:xfrm>
          <a:prstGeom prst="rect">
            <a:avLst/>
          </a:prstGeom>
        </p:spPr>
        <p:txBody>
          <a:bodyPr lIns="91440" tIns="45720" rIns="91440" bIns="45720" anchor="t"/>
          <a:lstStyle/>
          <a:p>
            <a:pPr marL="0" indent="0" algn="just">
              <a:spcBef>
                <a:spcPts val="1400"/>
              </a:spcBef>
              <a:buNone/>
            </a:pPr>
            <a:r>
              <a:rPr lang="en-US" sz="1100" dirty="0">
                <a:latin typeface="Abadi" panose="020B0604020104020204" pitchFamily="34" charset="0"/>
              </a:rPr>
              <a:t>Used the COUNT, WHERE clause and the BETWEEN, GROUP by and ORDER BY to find the required. </a:t>
            </a:r>
          </a:p>
          <a:p>
            <a:pPr marL="0" indent="0" algn="just">
              <a:spcBef>
                <a:spcPts val="1400"/>
              </a:spcBef>
              <a:buNone/>
            </a:pPr>
            <a:r>
              <a:rPr lang="en-US" sz="1100" b="1" dirty="0">
                <a:latin typeface="Abadi" panose="020B0604020104020204" pitchFamily="34" charset="0"/>
              </a:rPr>
              <a:t>COUNT</a:t>
            </a:r>
            <a:r>
              <a:rPr lang="en-US" sz="1100" dirty="0">
                <a:latin typeface="Abadi" panose="020B0604020104020204" pitchFamily="34" charset="0"/>
              </a:rPr>
              <a:t> of landing outcomes from the data.</a:t>
            </a:r>
          </a:p>
          <a:p>
            <a:pPr marL="0" indent="0" algn="just">
              <a:spcBef>
                <a:spcPts val="1400"/>
              </a:spcBef>
              <a:buNone/>
            </a:pPr>
            <a:r>
              <a:rPr lang="en-US" sz="1100" b="1" dirty="0">
                <a:latin typeface="Abadi" panose="020B0604020104020204" pitchFamily="34" charset="0"/>
              </a:rPr>
              <a:t>WHERE</a:t>
            </a:r>
            <a:r>
              <a:rPr lang="en-US" sz="1100" dirty="0">
                <a:latin typeface="Abadi" panose="020B0604020104020204" pitchFamily="34" charset="0"/>
              </a:rPr>
              <a:t> clause to filter for landing outcomes </a:t>
            </a:r>
            <a:r>
              <a:rPr lang="en-US" sz="1100" b="1" dirty="0">
                <a:latin typeface="Abadi" panose="020B0604020104020204" pitchFamily="34" charset="0"/>
              </a:rPr>
              <a:t>BETWEEN</a:t>
            </a:r>
            <a:r>
              <a:rPr lang="en-US" sz="1100" dirty="0">
                <a:latin typeface="Abadi" panose="020B0604020104020204" pitchFamily="34" charset="0"/>
              </a:rPr>
              <a:t>  to filter the by dates i.e. 2010-06-04 to 2010-03-20.</a:t>
            </a:r>
          </a:p>
          <a:p>
            <a:pPr marL="0" indent="0" algn="just">
              <a:spcBef>
                <a:spcPts val="1400"/>
              </a:spcBef>
              <a:buNone/>
            </a:pPr>
            <a:r>
              <a:rPr lang="en-US" sz="1100" dirty="0">
                <a:latin typeface="Abadi" panose="020B0604020104020204" pitchFamily="34" charset="0"/>
              </a:rPr>
              <a:t>Applying the </a:t>
            </a:r>
            <a:r>
              <a:rPr lang="en-US" sz="1100" b="1" dirty="0">
                <a:latin typeface="Abadi" panose="020B0604020104020204" pitchFamily="34" charset="0"/>
              </a:rPr>
              <a:t>GROUP BY </a:t>
            </a:r>
            <a:r>
              <a:rPr lang="en-US" sz="1100" dirty="0">
                <a:latin typeface="Abadi" panose="020B0604020104020204" pitchFamily="34" charset="0"/>
              </a:rPr>
              <a:t>clause to group the landing outcomes.</a:t>
            </a:r>
          </a:p>
          <a:p>
            <a:pPr marL="0" indent="0" algn="just">
              <a:spcBef>
                <a:spcPts val="1400"/>
              </a:spcBef>
              <a:buNone/>
            </a:pPr>
            <a:r>
              <a:rPr lang="en-US" sz="1100" dirty="0">
                <a:latin typeface="Abadi" panose="020B0604020104020204" pitchFamily="34" charset="0"/>
              </a:rPr>
              <a:t>Use the </a:t>
            </a:r>
            <a:r>
              <a:rPr lang="en-US" sz="1100" b="1" dirty="0">
                <a:latin typeface="Abadi" panose="020B0604020104020204" pitchFamily="34" charset="0"/>
              </a:rPr>
              <a:t>ORDER BY </a:t>
            </a:r>
            <a:r>
              <a:rPr lang="en-US" sz="1100" dirty="0">
                <a:latin typeface="Abadi" panose="020B0604020104020204" pitchFamily="34" charset="0"/>
              </a:rPr>
              <a:t>clause to order the grouped landing outcome in descending order.</a:t>
            </a:r>
            <a:endParaRPr lang="en-US" sz="1100" dirty="0"/>
          </a:p>
          <a:p>
            <a:pPr marL="0" indent="0" algn="just">
              <a:lnSpc>
                <a:spcPct val="100000"/>
              </a:lnSpc>
              <a:spcBef>
                <a:spcPts val="1400"/>
              </a:spcBef>
              <a:buNone/>
            </a:pPr>
            <a:endParaRPr lang="en-US" sz="1100" dirty="0">
              <a:solidFill>
                <a:srgbClr val="FF0000"/>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Content Placeholder 4">
            <a:extLst>
              <a:ext uri="{FF2B5EF4-FFF2-40B4-BE49-F238E27FC236}">
                <a16:creationId xmlns:a16="http://schemas.microsoft.com/office/drawing/2014/main" id="{0C2CEB58-E519-EC15-883D-F7F43AEC0205}"/>
              </a:ext>
            </a:extLst>
          </p:cNvPr>
          <p:cNvSpPr txBox="1">
            <a:spLocks/>
          </p:cNvSpPr>
          <p:nvPr/>
        </p:nvSpPr>
        <p:spPr>
          <a:xfrm>
            <a:off x="7810500" y="3638551"/>
            <a:ext cx="3738031" cy="25384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endParaRPr lang="en-US" sz="2000" dirty="0"/>
          </a:p>
        </p:txBody>
      </p:sp>
      <p:pic>
        <p:nvPicPr>
          <p:cNvPr id="8" name="Picture 7">
            <a:extLst>
              <a:ext uri="{FF2B5EF4-FFF2-40B4-BE49-F238E27FC236}">
                <a16:creationId xmlns:a16="http://schemas.microsoft.com/office/drawing/2014/main" id="{9C5CF05A-55F8-6E52-F77D-351E966105A2}"/>
              </a:ext>
            </a:extLst>
          </p:cNvPr>
          <p:cNvPicPr>
            <a:picLocks noChangeAspect="1"/>
          </p:cNvPicPr>
          <p:nvPr/>
        </p:nvPicPr>
        <p:blipFill>
          <a:blip r:embed="rId3"/>
          <a:stretch>
            <a:fillRect/>
          </a:stretch>
        </p:blipFill>
        <p:spPr>
          <a:xfrm>
            <a:off x="870856" y="3115095"/>
            <a:ext cx="10414755" cy="303401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latin typeface="Abadi"/>
              </a:rPr>
              <a:t>The  SpaceX launch sites are mainly in the United State of America. </a:t>
            </a:r>
          </a:p>
          <a:p>
            <a:pPr marL="0" indent="0">
              <a:lnSpc>
                <a:spcPct val="100000"/>
              </a:lnSpc>
              <a:spcBef>
                <a:spcPts val="1400"/>
              </a:spcBef>
              <a:buNone/>
            </a:pPr>
            <a:r>
              <a:rPr lang="en-US" sz="2200" dirty="0">
                <a:latin typeface="Abadi"/>
              </a:rPr>
              <a:t>They are on the coastal region. </a:t>
            </a:r>
          </a:p>
          <a:p>
            <a:pPr marL="0" indent="0">
              <a:lnSpc>
                <a:spcPct val="100000"/>
              </a:lnSpc>
              <a:spcBef>
                <a:spcPts val="1400"/>
              </a:spcBef>
              <a:buNone/>
            </a:pPr>
            <a:r>
              <a:rPr lang="en-US" sz="2200" dirty="0">
                <a:latin typeface="Abadi"/>
              </a:rPr>
              <a:t>Closer to the seas. </a:t>
            </a: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Sites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ea typeface="+mn-lt"/>
                <a:cs typeface="+mn-lt"/>
              </a:rPr>
              <a:t>More successes were recorded under the Florida Launch. </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United States SpaceX Launch Sites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10374240" cy="4314825"/>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Launch sites are in close proximity to; </a:t>
            </a:r>
          </a:p>
          <a:p>
            <a:pPr>
              <a:lnSpc>
                <a:spcPct val="100000"/>
              </a:lnSpc>
              <a:spcBef>
                <a:spcPts val="1400"/>
              </a:spcBef>
            </a:pPr>
            <a:r>
              <a:rPr lang="en-US" sz="2200" dirty="0">
                <a:solidFill>
                  <a:schemeClr val="accent3">
                    <a:lumMod val="25000"/>
                  </a:schemeClr>
                </a:solidFill>
                <a:latin typeface="Abadi"/>
              </a:rPr>
              <a:t>Railway, highway and coastline – for easy access of transport and logistics of heavy equipment that maybe be required. </a:t>
            </a:r>
          </a:p>
          <a:p>
            <a:pPr>
              <a:lnSpc>
                <a:spcPct val="100000"/>
              </a:lnSpc>
              <a:spcBef>
                <a:spcPts val="1400"/>
              </a:spcBef>
            </a:pPr>
            <a:r>
              <a:rPr lang="en-US" sz="2200" dirty="0">
                <a:solidFill>
                  <a:schemeClr val="accent3">
                    <a:lumMod val="25000"/>
                  </a:schemeClr>
                </a:solidFill>
                <a:latin typeface="Abadi"/>
              </a:rPr>
              <a:t>They are far of main cities – as a risk management approach, to minimize fatality when they landing fail.</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Proximity</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LC-39A recorded the highest success rate for the period under study. </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a:t>
            </a:r>
          </a:p>
        </p:txBody>
      </p:sp>
      <p:pic>
        <p:nvPicPr>
          <p:cNvPr id="2" name="Content Placeholder 3">
            <a:extLst>
              <a:ext uri="{FF2B5EF4-FFF2-40B4-BE49-F238E27FC236}">
                <a16:creationId xmlns:a16="http://schemas.microsoft.com/office/drawing/2014/main" id="{3F7759A2-6C14-BFA0-103B-7707D213EB23}"/>
              </a:ext>
            </a:extLst>
          </p:cNvPr>
          <p:cNvPicPr>
            <a:picLocks noChangeAspect="1"/>
          </p:cNvPicPr>
          <p:nvPr/>
        </p:nvPicPr>
        <p:blipFill>
          <a:blip r:embed="rId3"/>
          <a:stretch>
            <a:fillRect/>
          </a:stretch>
        </p:blipFill>
        <p:spPr>
          <a:xfrm>
            <a:off x="1609724" y="2710523"/>
            <a:ext cx="6658431" cy="2972945"/>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708220"/>
            <a:ext cx="10315554" cy="4151806"/>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spcBef>
                <a:spcPts val="1400"/>
              </a:spcBef>
              <a:buNone/>
            </a:pPr>
            <a:r>
              <a:rPr lang="en-US" sz="2200" b="1" dirty="0">
                <a:solidFill>
                  <a:schemeClr val="accent3">
                    <a:lumMod val="25000"/>
                  </a:schemeClr>
                </a:solidFill>
                <a:latin typeface="Abadi" panose="020B0604020104020204" pitchFamily="34" charset="0"/>
              </a:rPr>
              <a:t>Project background and context</a:t>
            </a:r>
          </a:p>
          <a:p>
            <a:pPr marL="0" indent="0" algn="just">
              <a:spcBef>
                <a:spcPts val="1400"/>
              </a:spcBef>
              <a:buNone/>
            </a:pPr>
            <a:r>
              <a:rPr lang="en-US" sz="1800" dirty="0">
                <a:solidFill>
                  <a:schemeClr val="accent3">
                    <a:lumMod val="25000"/>
                  </a:schemeClr>
                </a:solidFill>
                <a:latin typeface="Abadi" panose="020B0604020104020204" pitchFamily="34" charset="0"/>
              </a:rPr>
              <a:t>This is a report on capstone project conducted on SpaceX dataset to predict if the Falcon 9 first stage will land successfully. SpaceX advertises Falcon 9 rocket launches on its website with a cost of $62 million dollars/each. Other providers cost the same upward of $165 million/each, much of the savings is because SpaceX can reuse the first stage. If we can determine if the first stage will land, we can determine the cost of a launch. This information can be used by an alternate company that wants to bid against SpaceX for a rocket launch.</a:t>
            </a:r>
            <a:endParaRPr lang="en-US" sz="2400" dirty="0">
              <a:solidFill>
                <a:schemeClr val="accent3">
                  <a:lumMod val="25000"/>
                </a:schemeClr>
              </a:solidFill>
              <a:latin typeface="Abadi" panose="020B0604020104020204" pitchFamily="34" charset="0"/>
            </a:endParaRPr>
          </a:p>
          <a:p>
            <a:pPr marL="0" indent="0" algn="just">
              <a:spcBef>
                <a:spcPts val="1400"/>
              </a:spcBef>
              <a:buNone/>
            </a:pPr>
            <a:r>
              <a:rPr lang="en-US" sz="2200" b="1" dirty="0">
                <a:solidFill>
                  <a:schemeClr val="accent3">
                    <a:lumMod val="25000"/>
                  </a:schemeClr>
                </a:solidFill>
                <a:latin typeface="Abadi" panose="020B0604020104020204" pitchFamily="34" charset="0"/>
              </a:rPr>
              <a:t>Problems you want to find answers</a:t>
            </a:r>
          </a:p>
          <a:p>
            <a:pPr marL="0" indent="0" algn="just">
              <a:spcBef>
                <a:spcPts val="1400"/>
              </a:spcBef>
              <a:buNone/>
            </a:pPr>
            <a:r>
              <a:rPr lang="en-US" sz="2200" dirty="0">
                <a:solidFill>
                  <a:schemeClr val="accent3">
                    <a:lumMod val="25000"/>
                  </a:schemeClr>
                </a:solidFill>
                <a:latin typeface="Abadi" panose="020B0604020104020204" pitchFamily="34" charset="0"/>
              </a:rPr>
              <a:t>The project’s objective was to answer the below problem statements or questions</a:t>
            </a:r>
          </a:p>
          <a:p>
            <a:pPr marL="800100" lvl="1" indent="-342900" algn="just">
              <a:spcBef>
                <a:spcPts val="1400"/>
              </a:spcBef>
              <a:buFont typeface="+mj-lt"/>
              <a:buAutoNum type="arabicPeriod"/>
            </a:pPr>
            <a:r>
              <a:rPr lang="en-US" sz="1800" dirty="0">
                <a:solidFill>
                  <a:schemeClr val="accent3">
                    <a:lumMod val="25000"/>
                  </a:schemeClr>
                </a:solidFill>
                <a:latin typeface="Abadi" panose="020B0604020104020204" pitchFamily="34" charset="0"/>
              </a:rPr>
              <a:t>What are the factors that determine if a rocket landing is successful?</a:t>
            </a:r>
          </a:p>
          <a:p>
            <a:pPr marL="800100" lvl="1" indent="-342900" algn="just">
              <a:spcBef>
                <a:spcPts val="1400"/>
              </a:spcBef>
              <a:buFont typeface="+mj-lt"/>
              <a:buAutoNum type="arabicPeriod"/>
            </a:pPr>
            <a:r>
              <a:rPr lang="en-US" sz="1800" dirty="0">
                <a:solidFill>
                  <a:schemeClr val="accent3">
                    <a:lumMod val="25000"/>
                  </a:schemeClr>
                </a:solidFill>
                <a:latin typeface="Abadi" panose="020B0604020104020204" pitchFamily="34" charset="0"/>
              </a:rPr>
              <a:t>What is the interaction amongst features that determine the success rate of a successful rocket landing.</a:t>
            </a:r>
          </a:p>
          <a:p>
            <a:pPr marL="800100" lvl="1" indent="-342900" algn="just">
              <a:spcBef>
                <a:spcPts val="1400"/>
              </a:spcBef>
              <a:buFont typeface="+mj-lt"/>
              <a:buAutoNum type="arabicPeriod"/>
            </a:pPr>
            <a:r>
              <a:rPr lang="en-US" sz="1800" dirty="0">
                <a:solidFill>
                  <a:schemeClr val="accent3">
                    <a:lumMod val="25000"/>
                  </a:schemeClr>
                </a:solidFill>
                <a:latin typeface="Abadi" panose="020B0604020104020204" pitchFamily="34" charset="0"/>
              </a:rPr>
              <a:t>What operating conditions need to be in place for a successful rocket landing.</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KSC LC-39A had the highest success rate of 77% and 23 is failure rate.</a:t>
            </a: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Success vs Failure Rate</a:t>
            </a:r>
          </a:p>
        </p:txBody>
      </p:sp>
      <p:pic>
        <p:nvPicPr>
          <p:cNvPr id="4" name="Picture 3">
            <a:extLst>
              <a:ext uri="{FF2B5EF4-FFF2-40B4-BE49-F238E27FC236}">
                <a16:creationId xmlns:a16="http://schemas.microsoft.com/office/drawing/2014/main" id="{BEA4D8AA-1BC2-98CA-9D4F-E9CA6A1378E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66719" y="2777490"/>
            <a:ext cx="6377306" cy="3291306"/>
          </a:xfrm>
          <a:prstGeom prst="rect">
            <a:avLst/>
          </a:prstGeom>
          <a:noFill/>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Success rates is high for low weight payloads compared to heavy weighted ones. </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Dashboard – Payload vs Launch Outcome</a:t>
            </a:r>
          </a:p>
        </p:txBody>
      </p:sp>
      <p:pic>
        <p:nvPicPr>
          <p:cNvPr id="6" name="Picture 5">
            <a:extLst>
              <a:ext uri="{FF2B5EF4-FFF2-40B4-BE49-F238E27FC236}">
                <a16:creationId xmlns:a16="http://schemas.microsoft.com/office/drawing/2014/main" id="{BD14A9F3-EB24-BB8E-1A82-AB6130862D3D}"/>
              </a:ext>
            </a:extLst>
          </p:cNvPr>
          <p:cNvPicPr>
            <a:picLocks noChangeAspect="1"/>
          </p:cNvPicPr>
          <p:nvPr/>
        </p:nvPicPr>
        <p:blipFill rotWithShape="1">
          <a:blip r:embed="rId3">
            <a:extLst>
              <a:ext uri="{28A0092B-C50C-407E-A947-70E740481C1C}">
                <a14:useLocalDpi xmlns:a14="http://schemas.microsoft.com/office/drawing/2010/main" val="0"/>
              </a:ext>
            </a:extLst>
          </a:blip>
          <a:srcRect t="10249" r="88088" b="18301"/>
          <a:stretch/>
        </p:blipFill>
        <p:spPr bwMode="auto">
          <a:xfrm>
            <a:off x="3064509" y="2379458"/>
            <a:ext cx="3355341" cy="393989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Classification Accuracy</a:t>
            </a:r>
            <a:endParaRPr lang="en-US" dirty="0">
              <a:solidFill>
                <a:srgbClr val="0B49CB"/>
              </a:solidFill>
            </a:endParaRPr>
          </a:p>
        </p:txBody>
      </p:sp>
      <p:pic>
        <p:nvPicPr>
          <p:cNvPr id="6" name="Picture 5">
            <a:extLst>
              <a:ext uri="{FF2B5EF4-FFF2-40B4-BE49-F238E27FC236}">
                <a16:creationId xmlns:a16="http://schemas.microsoft.com/office/drawing/2014/main" id="{89EA1EB7-C89E-39B8-1AF8-A9C52E54461D}"/>
              </a:ext>
            </a:extLst>
          </p:cNvPr>
          <p:cNvPicPr>
            <a:picLocks noChangeAspect="1"/>
          </p:cNvPicPr>
          <p:nvPr/>
        </p:nvPicPr>
        <p:blipFill rotWithShape="1">
          <a:blip r:embed="rId3"/>
          <a:srcRect l="9922" t="7885"/>
          <a:stretch/>
        </p:blipFill>
        <p:spPr>
          <a:xfrm>
            <a:off x="1204912" y="1761555"/>
            <a:ext cx="9782175" cy="3334890"/>
          </a:xfrm>
          <a:prstGeom prst="rect">
            <a:avLst/>
          </a:prstGeom>
        </p:spPr>
      </p:pic>
      <p:sp>
        <p:nvSpPr>
          <p:cNvPr id="8" name="TextBox 7">
            <a:extLst>
              <a:ext uri="{FF2B5EF4-FFF2-40B4-BE49-F238E27FC236}">
                <a16:creationId xmlns:a16="http://schemas.microsoft.com/office/drawing/2014/main" id="{2E25C424-313D-DE97-7740-515E32E46962}"/>
              </a:ext>
            </a:extLst>
          </p:cNvPr>
          <p:cNvSpPr txBox="1"/>
          <p:nvPr/>
        </p:nvSpPr>
        <p:spPr>
          <a:xfrm>
            <a:off x="1447800" y="5400969"/>
            <a:ext cx="8218714" cy="646331"/>
          </a:xfrm>
          <a:prstGeom prst="rect">
            <a:avLst/>
          </a:prstGeom>
          <a:noFill/>
        </p:spPr>
        <p:txBody>
          <a:bodyPr wrap="square">
            <a:spAutoFit/>
          </a:bodyPr>
          <a:lstStyle/>
          <a:p>
            <a:r>
              <a:rPr lang="en-US" sz="1800" dirty="0">
                <a:solidFill>
                  <a:srgbClr val="FF0000"/>
                </a:solidFill>
                <a:latin typeface="Abadi"/>
              </a:rPr>
              <a:t>(</a:t>
            </a:r>
            <a:r>
              <a:rPr lang="en-US" sz="1800" b="1" dirty="0"/>
              <a:t>https://github.com/Sibiya-K/IBM-Applied-Data-Science-Capstone.git</a:t>
            </a:r>
            <a:r>
              <a:rPr lang="en-US" sz="1800" dirty="0">
                <a:solidFill>
                  <a:srgbClr val="FF0000"/>
                </a:solidFill>
                <a:latin typeface="Abadi"/>
              </a:rPr>
              <a:t>)</a:t>
            </a:r>
          </a:p>
          <a:p>
            <a:endParaRPr lang="en-ZA" dirty="0">
              <a:solidFill>
                <a:srgbClr val="FF0000"/>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33525"/>
            <a:ext cx="9477960" cy="4335463"/>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Confusion matrix for the decision tree classifier indicate that the classifier can distinguish between the different classes.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Confusion Matrix</a:t>
            </a:r>
            <a:endParaRPr lang="en-US" dirty="0">
              <a:solidFill>
                <a:srgbClr val="0B49CB"/>
              </a:solidFill>
            </a:endParaRPr>
          </a:p>
        </p:txBody>
      </p:sp>
      <p:sp>
        <p:nvSpPr>
          <p:cNvPr id="2" name="Content Placeholder 4">
            <a:extLst>
              <a:ext uri="{FF2B5EF4-FFF2-40B4-BE49-F238E27FC236}">
                <a16:creationId xmlns:a16="http://schemas.microsoft.com/office/drawing/2014/main" id="{B9826966-E4A5-97A7-2186-4C9D0FF31EC9}"/>
              </a:ext>
            </a:extLst>
          </p:cNvPr>
          <p:cNvSpPr txBox="1">
            <a:spLocks/>
          </p:cNvSpPr>
          <p:nvPr/>
        </p:nvSpPr>
        <p:spPr>
          <a:xfrm>
            <a:off x="3490452" y="3429000"/>
            <a:ext cx="3071122" cy="24399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6" name="Picture 5">
            <a:extLst>
              <a:ext uri="{FF2B5EF4-FFF2-40B4-BE49-F238E27FC236}">
                <a16:creationId xmlns:a16="http://schemas.microsoft.com/office/drawing/2014/main" id="{DDEB65D0-76E8-F77C-2180-2A2B86158A7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66795" y="2863721"/>
            <a:ext cx="3591560" cy="3083560"/>
          </a:xfrm>
          <a:prstGeom prst="rect">
            <a:avLst/>
          </a:prstGeom>
          <a:noFill/>
          <a:ln>
            <a:noFill/>
          </a:ln>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Conclusions</a:t>
            </a:r>
            <a:endParaRPr lang="en-US" dirty="0">
              <a:solidFill>
                <a:srgbClr val="0B49CB"/>
              </a:solidFill>
            </a:endParaRPr>
          </a:p>
        </p:txBody>
      </p:sp>
      <p:sp>
        <p:nvSpPr>
          <p:cNvPr id="2" name="Content Placeholder 3">
            <a:extLst>
              <a:ext uri="{FF2B5EF4-FFF2-40B4-BE49-F238E27FC236}">
                <a16:creationId xmlns:a16="http://schemas.microsoft.com/office/drawing/2014/main" id="{5EA713CF-253E-AE29-B292-4D1DEDD8A8A5}"/>
              </a:ext>
            </a:extLst>
          </p:cNvPr>
          <p:cNvSpPr txBox="1">
            <a:spLocks/>
          </p:cNvSpPr>
          <p:nvPr/>
        </p:nvSpPr>
        <p:spPr>
          <a:xfrm>
            <a:off x="1546736" y="1522158"/>
            <a:ext cx="9483213" cy="4030917"/>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dirty="0">
                <a:solidFill>
                  <a:schemeClr val="accent3">
                    <a:lumMod val="25000"/>
                  </a:schemeClr>
                </a:solidFill>
                <a:latin typeface="Abadi" panose="020B0604020104020204" pitchFamily="34" charset="0"/>
              </a:rPr>
              <a:t>Landing success increases as the flight counts  increase at a launch site – this could be explained by the learning theory where each flight is improved from the previous success or failure.</a:t>
            </a:r>
          </a:p>
          <a:p>
            <a:pPr>
              <a:lnSpc>
                <a:spcPct val="100000"/>
              </a:lnSpc>
              <a:spcBef>
                <a:spcPts val="1400"/>
              </a:spcBef>
            </a:pPr>
            <a:r>
              <a:rPr lang="en-US" dirty="0">
                <a:latin typeface="Abadi" panose="020B0604020104020204" pitchFamily="34" charset="0"/>
              </a:rPr>
              <a:t>Landing launch success rate has been on an increase trend since 2013.</a:t>
            </a:r>
          </a:p>
          <a:p>
            <a:pPr>
              <a:lnSpc>
                <a:spcPct val="100000"/>
              </a:lnSpc>
              <a:spcBef>
                <a:spcPts val="1400"/>
              </a:spcBef>
            </a:pPr>
            <a:r>
              <a:rPr lang="en-US" dirty="0">
                <a:solidFill>
                  <a:schemeClr val="accent3">
                    <a:lumMod val="25000"/>
                  </a:schemeClr>
                </a:solidFill>
                <a:latin typeface="Abadi" panose="020B0604020104020204" pitchFamily="34" charset="0"/>
              </a:rPr>
              <a:t>Orbits with most success rates are</a:t>
            </a:r>
            <a:r>
              <a:rPr lang="en-US" dirty="0">
                <a:latin typeface="Abadi" panose="020B0604020104020204" pitchFamily="34" charset="0"/>
              </a:rPr>
              <a:t>ES-L1, GEO, HEO, SSO and VLEO.</a:t>
            </a:r>
            <a:endParaRPr lang="en-US" dirty="0">
              <a:solidFill>
                <a:schemeClr val="accent3">
                  <a:lumMod val="25000"/>
                </a:schemeClr>
              </a:solidFill>
              <a:latin typeface="Abadi" panose="020B0604020104020204" pitchFamily="34" charset="0"/>
            </a:endParaRPr>
          </a:p>
          <a:p>
            <a:pPr>
              <a:lnSpc>
                <a:spcPct val="100000"/>
              </a:lnSpc>
              <a:spcBef>
                <a:spcPts val="1400"/>
              </a:spcBef>
            </a:pPr>
            <a:r>
              <a:rPr lang="en-US" dirty="0">
                <a:solidFill>
                  <a:schemeClr val="accent3">
                    <a:lumMod val="25000"/>
                  </a:schemeClr>
                </a:solidFill>
                <a:latin typeface="Abadi" panose="020B0604020104020204" pitchFamily="34" charset="0"/>
              </a:rPr>
              <a:t>KSC LC-39A had the most successful launches of all the other sites</a:t>
            </a: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0" indent="0">
              <a:lnSpc>
                <a:spcPct val="100000"/>
              </a:lnSpc>
              <a:spcBef>
                <a:spcPts val="1400"/>
              </a:spcBef>
              <a:buNone/>
            </a:pPr>
            <a:r>
              <a:rPr lang="en-US" sz="2400" dirty="0">
                <a:solidFill>
                  <a:srgbClr val="FF0000"/>
                </a:solidFill>
                <a:latin typeface="Abadi"/>
              </a:rPr>
              <a:t>(</a:t>
            </a:r>
            <a:r>
              <a:rPr lang="en-US" sz="2400" b="1" dirty="0"/>
              <a:t>https://github.com/Sibiya-K/IBM-Applied-Data-Science-Capstone.git</a:t>
            </a:r>
            <a:r>
              <a:rPr lang="en-US" sz="2400" dirty="0">
                <a:solidFill>
                  <a:srgbClr val="FF0000"/>
                </a:solidFill>
                <a:latin typeface="Abadi"/>
              </a:rPr>
              <a: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Appendix &amp; References</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20000"/>
              </a:lnSpc>
              <a:spcBef>
                <a:spcPts val="1400"/>
              </a:spcBef>
              <a:buNone/>
            </a:pPr>
            <a:r>
              <a:rPr lang="en-US" sz="1800" dirty="0">
                <a:solidFill>
                  <a:srgbClr val="0B49CB"/>
                </a:solidFill>
                <a:latin typeface="Abadi"/>
              </a:rPr>
              <a:t>Executive Summary</a:t>
            </a:r>
          </a:p>
          <a:p>
            <a:pPr algn="just">
              <a:lnSpc>
                <a:spcPct val="120000"/>
              </a:lnSpc>
              <a:spcBef>
                <a:spcPts val="1400"/>
              </a:spcBef>
            </a:pPr>
            <a:r>
              <a:rPr lang="en-US" sz="1800" dirty="0">
                <a:solidFill>
                  <a:schemeClr val="accent3">
                    <a:lumMod val="25000"/>
                  </a:schemeClr>
                </a:solidFill>
                <a:latin typeface="Abadi"/>
              </a:rPr>
              <a:t>Data collection was done through SpaceX API and web scraping from Wikipedia. </a:t>
            </a:r>
          </a:p>
          <a:p>
            <a:pPr algn="just">
              <a:lnSpc>
                <a:spcPct val="120000"/>
              </a:lnSpc>
              <a:spcBef>
                <a:spcPts val="1400"/>
              </a:spcBef>
            </a:pPr>
            <a:r>
              <a:rPr lang="en-US" sz="1800" dirty="0">
                <a:solidFill>
                  <a:schemeClr val="accent3">
                    <a:lumMod val="25000"/>
                  </a:schemeClr>
                </a:solidFill>
                <a:latin typeface="Abadi"/>
              </a:rPr>
              <a:t>The collected data was cleaned. This involved missing valves and formatting of same data for consistency. </a:t>
            </a:r>
          </a:p>
          <a:p>
            <a:pPr algn="just">
              <a:lnSpc>
                <a:spcPct val="120000"/>
              </a:lnSpc>
              <a:spcBef>
                <a:spcPts val="1400"/>
              </a:spcBef>
            </a:pPr>
            <a:r>
              <a:rPr lang="en-US" sz="1800" dirty="0">
                <a:solidFill>
                  <a:schemeClr val="accent3">
                    <a:lumMod val="25000"/>
                  </a:schemeClr>
                </a:solidFill>
                <a:latin typeface="Abadi"/>
              </a:rPr>
              <a:t>To understand the structure of the dataset, Exploratory Data Analysis (EDA) and data visualization were conducted.</a:t>
            </a:r>
          </a:p>
          <a:p>
            <a:pPr algn="just">
              <a:lnSpc>
                <a:spcPct val="120000"/>
              </a:lnSpc>
              <a:spcBef>
                <a:spcPts val="1400"/>
              </a:spcBef>
            </a:pPr>
            <a:r>
              <a:rPr lang="en-US" sz="1800" dirty="0">
                <a:solidFill>
                  <a:schemeClr val="accent3">
                    <a:lumMod val="25000"/>
                  </a:schemeClr>
                </a:solidFill>
                <a:latin typeface="Abadi"/>
              </a:rPr>
              <a:t>Folium and Plotly Dash were used to present interactive visuals. </a:t>
            </a:r>
          </a:p>
          <a:p>
            <a:pPr algn="just">
              <a:lnSpc>
                <a:spcPct val="120000"/>
              </a:lnSpc>
              <a:spcBef>
                <a:spcPts val="1400"/>
              </a:spcBef>
            </a:pPr>
            <a:r>
              <a:rPr lang="en-US" sz="1800" dirty="0">
                <a:solidFill>
                  <a:schemeClr val="accent3">
                    <a:lumMod val="25000"/>
                  </a:schemeClr>
                </a:solidFill>
                <a:latin typeface="Abadi"/>
              </a:rPr>
              <a:t>Lastly, predictive analysis using classification models was done.</a:t>
            </a:r>
            <a:endParaRPr lang="en-US" sz="400" dirty="0">
              <a:solidFill>
                <a:schemeClr val="accent3">
                  <a:lumMod val="25000"/>
                </a:schemeClr>
              </a:solidFill>
              <a:latin typeface="Abadi"/>
            </a:endParaRPr>
          </a:p>
          <a:p>
            <a:pPr algn="just">
              <a:lnSpc>
                <a:spcPct val="100000"/>
              </a:lnSpc>
              <a:spcBef>
                <a:spcPts val="1400"/>
              </a:spcBef>
            </a:pPr>
            <a:endParaRPr lang="en-US" sz="400" dirty="0">
              <a:solidFill>
                <a:schemeClr val="accent3">
                  <a:lumMod val="25000"/>
                </a:schemeClr>
              </a:solidFill>
              <a:latin typeface="Abadi"/>
            </a:endParaRPr>
          </a:p>
          <a:p>
            <a:pPr algn="just">
              <a:lnSpc>
                <a:spcPct val="100000"/>
              </a:lnSpc>
              <a:spcBef>
                <a:spcPts val="1400"/>
              </a:spcBef>
            </a:pPr>
            <a:endParaRPr lang="en-US" sz="4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gn="just">
              <a:lnSpc>
                <a:spcPct val="100000"/>
              </a:lnSpc>
              <a:spcBef>
                <a:spcPts val="1400"/>
              </a:spcBef>
            </a:pPr>
            <a:r>
              <a:rPr lang="en-US" sz="2000" dirty="0">
                <a:solidFill>
                  <a:schemeClr val="accent3">
                    <a:lumMod val="25000"/>
                  </a:schemeClr>
                </a:solidFill>
                <a:latin typeface="Abadi" panose="020B0604020104020204" pitchFamily="34" charset="0"/>
              </a:rPr>
              <a:t>GET Request was used to collect data together with SpaceX API.</a:t>
            </a:r>
          </a:p>
          <a:p>
            <a:pPr algn="just">
              <a:lnSpc>
                <a:spcPct val="100000"/>
              </a:lnSpc>
              <a:spcBef>
                <a:spcPts val="1400"/>
              </a:spcBef>
            </a:pPr>
            <a:r>
              <a:rPr lang="en-US" sz="2000" dirty="0">
                <a:solidFill>
                  <a:schemeClr val="accent3">
                    <a:lumMod val="25000"/>
                  </a:schemeClr>
                </a:solidFill>
                <a:latin typeface="Abadi" panose="020B0604020104020204" pitchFamily="34" charset="0"/>
              </a:rPr>
              <a:t>Raw data from SpaceX was decoded a Json using .json() function call and was turned into a pandas Data Frame using.</a:t>
            </a:r>
          </a:p>
          <a:p>
            <a:pPr algn="just">
              <a:lnSpc>
                <a:spcPct val="100000"/>
              </a:lnSpc>
              <a:spcBef>
                <a:spcPts val="1400"/>
              </a:spcBef>
            </a:pPr>
            <a:r>
              <a:rPr lang="en-US" sz="2000" dirty="0">
                <a:solidFill>
                  <a:schemeClr val="accent3">
                    <a:lumMod val="25000"/>
                  </a:schemeClr>
                </a:solidFill>
                <a:latin typeface="Abadi" panose="020B0604020104020204" pitchFamily="34" charset="0"/>
              </a:rPr>
              <a:t>Data was then cleaned – checking for missing data, and fill in missing values where necessary – with averages.</a:t>
            </a:r>
          </a:p>
          <a:p>
            <a:pPr algn="just">
              <a:lnSpc>
                <a:spcPct val="100000"/>
              </a:lnSpc>
              <a:spcBef>
                <a:spcPts val="1400"/>
              </a:spcBef>
            </a:pPr>
            <a:r>
              <a:rPr lang="en-US" sz="2000" dirty="0">
                <a:solidFill>
                  <a:schemeClr val="accent3">
                    <a:lumMod val="25000"/>
                  </a:schemeClr>
                </a:solidFill>
                <a:latin typeface="Abadi" panose="020B0604020104020204" pitchFamily="34" charset="0"/>
              </a:rPr>
              <a:t>Web scraping from Wikipedia was also carried out to get Falcon 9 launch records. This was done using BeautifulSoup. </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800225"/>
            <a:ext cx="5461000" cy="375500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6"/>
            <a:ext cx="4970462" cy="3755002"/>
          </a:xfrm>
          <a:prstGeom prst="rect">
            <a:avLst/>
          </a:prstGeom>
        </p:spPr>
        <p:txBody>
          <a:bodyPr vert="horz" lIns="91440" tIns="45720" rIns="91440" bIns="45720" rtlCol="0" anchor="t">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latin typeface="Abadi" panose="020B0604020104020204" pitchFamily="34" charset="0"/>
              </a:rPr>
              <a:t>Below is a link to the GitHub URL that has all of the details on how data was collected: </a:t>
            </a:r>
          </a:p>
          <a:p>
            <a:pPr marL="0" indent="0">
              <a:lnSpc>
                <a:spcPct val="100000"/>
              </a:lnSpc>
              <a:spcBef>
                <a:spcPts val="1400"/>
              </a:spcBef>
              <a:buNone/>
            </a:pPr>
            <a:endParaRPr lang="en-US" sz="2200" dirty="0">
              <a:solidFill>
                <a:srgbClr val="FF0000"/>
              </a:solidFill>
              <a:latin typeface="Abadi" panose="020B0604020104020204" pitchFamily="34" charset="0"/>
            </a:endParaRPr>
          </a:p>
          <a:p>
            <a:pPr marL="0" indent="0">
              <a:lnSpc>
                <a:spcPct val="100000"/>
              </a:lnSpc>
              <a:spcBef>
                <a:spcPts val="1400"/>
              </a:spcBef>
              <a:buNone/>
            </a:pPr>
            <a:r>
              <a:rPr lang="en-US" b="1" dirty="0"/>
              <a:t>https://github.com/Sibiya-K/IBM-Applied-Data-Science-Capstone.git</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17" name="TextBox 16">
            <a:extLst>
              <a:ext uri="{FF2B5EF4-FFF2-40B4-BE49-F238E27FC236}">
                <a16:creationId xmlns:a16="http://schemas.microsoft.com/office/drawing/2014/main" id="{CFC620FF-3F51-6CD5-FC25-B663DC6284F2}"/>
              </a:ext>
            </a:extLst>
          </p:cNvPr>
          <p:cNvSpPr txBox="1"/>
          <p:nvPr/>
        </p:nvSpPr>
        <p:spPr>
          <a:xfrm>
            <a:off x="6397214" y="2733234"/>
            <a:ext cx="4974048" cy="1561005"/>
          </a:xfrm>
          <a:prstGeom prst="rect">
            <a:avLst/>
          </a:prstGeom>
          <a:noFill/>
        </p:spPr>
        <p:txBody>
          <a:bodyPr wrap="square">
            <a:spAutoFit/>
          </a:bodyPr>
          <a:lstStyle/>
          <a:p>
            <a:pPr marL="342900" lvl="0" indent="-342900">
              <a:lnSpc>
                <a:spcPct val="107000"/>
              </a:lnSpc>
              <a:buFont typeface="+mj-lt"/>
              <a:buAutoNum type="arabicPeriod"/>
            </a:pPr>
            <a:r>
              <a:rPr lang="en-ZA" sz="1800" kern="100" dirty="0">
                <a:effectLst/>
                <a:latin typeface="Calibri" panose="020F0502020204030204" pitchFamily="34" charset="0"/>
                <a:ea typeface="Calibri" panose="020F0502020204030204" pitchFamily="34" charset="0"/>
                <a:cs typeface="Times New Roman" panose="02020603050405020304" pitchFamily="18" charset="0"/>
              </a:rPr>
              <a:t>Made a GET Request to the SpaceX API.</a:t>
            </a:r>
          </a:p>
          <a:p>
            <a:pPr marL="342900" lvl="0" indent="-342900">
              <a:lnSpc>
                <a:spcPct val="107000"/>
              </a:lnSpc>
              <a:buFont typeface="+mj-lt"/>
              <a:buAutoNum type="arabicPeriod"/>
            </a:pPr>
            <a:r>
              <a:rPr lang="en-ZA" sz="1800" kern="100" dirty="0">
                <a:effectLst/>
                <a:latin typeface="Calibri" panose="020F0502020204030204" pitchFamily="34" charset="0"/>
                <a:ea typeface="Calibri" panose="020F0502020204030204" pitchFamily="34" charset="0"/>
                <a:cs typeface="Times New Roman" panose="02020603050405020304" pitchFamily="18" charset="0"/>
              </a:rPr>
              <a:t>Received and inspected the data.</a:t>
            </a:r>
          </a:p>
          <a:p>
            <a:pPr marL="342900" lvl="0" indent="-342900">
              <a:lnSpc>
                <a:spcPct val="107000"/>
              </a:lnSpc>
              <a:buFont typeface="+mj-lt"/>
              <a:buAutoNum type="arabicPeriod"/>
            </a:pPr>
            <a:r>
              <a:rPr lang="en-ZA" sz="1800" kern="100" dirty="0">
                <a:effectLst/>
                <a:latin typeface="Calibri" panose="020F0502020204030204" pitchFamily="34" charset="0"/>
                <a:ea typeface="Calibri" panose="020F0502020204030204" pitchFamily="34" charset="0"/>
                <a:cs typeface="Times New Roman" panose="02020603050405020304" pitchFamily="18" charset="0"/>
              </a:rPr>
              <a:t>Data wrangling.</a:t>
            </a:r>
          </a:p>
          <a:p>
            <a:pPr marL="342900" lvl="0" indent="-342900">
              <a:lnSpc>
                <a:spcPct val="107000"/>
              </a:lnSpc>
              <a:buFont typeface="+mj-lt"/>
              <a:buAutoNum type="arabicPeriod"/>
            </a:pPr>
            <a:r>
              <a:rPr lang="en-ZA" sz="1800" kern="100" dirty="0">
                <a:effectLst/>
                <a:latin typeface="Calibri" panose="020F0502020204030204" pitchFamily="34" charset="0"/>
                <a:ea typeface="Calibri" panose="020F0502020204030204" pitchFamily="34" charset="0"/>
                <a:cs typeface="Times New Roman" panose="02020603050405020304" pitchFamily="18" charset="0"/>
              </a:rPr>
              <a:t>Data Formatting and cleaning.</a:t>
            </a:r>
          </a:p>
          <a:p>
            <a:pPr marL="342900" lvl="0" indent="-342900">
              <a:lnSpc>
                <a:spcPct val="107000"/>
              </a:lnSpc>
              <a:spcAft>
                <a:spcPts val="800"/>
              </a:spcAft>
              <a:buFont typeface="+mj-lt"/>
              <a:buAutoNum type="arabicPeriod"/>
            </a:pPr>
            <a:r>
              <a:rPr lang="en-ZA" sz="1800" kern="100" dirty="0">
                <a:effectLst/>
                <a:latin typeface="Calibri" panose="020F0502020204030204" pitchFamily="34" charset="0"/>
                <a:ea typeface="Calibri" panose="020F0502020204030204" pitchFamily="34" charset="0"/>
                <a:cs typeface="Times New Roman" panose="02020603050405020304" pitchFamily="18" charset="0"/>
              </a:rPr>
              <a:t>Saving the cleaned data for further analysis. </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marL="0" indent="0">
              <a:lnSpc>
                <a:spcPct val="100000"/>
              </a:lnSpc>
              <a:spcBef>
                <a:spcPts val="1400"/>
              </a:spcBef>
              <a:buNone/>
            </a:pPr>
            <a:endParaRPr lang="en-US" sz="2200" dirty="0">
              <a:solidFill>
                <a:srgbClr val="FF0000"/>
              </a:solidFill>
              <a:latin typeface="Abadi"/>
            </a:endParaRPr>
          </a:p>
          <a:p>
            <a:pPr marL="0" indent="0">
              <a:lnSpc>
                <a:spcPct val="100000"/>
              </a:lnSpc>
              <a:spcBef>
                <a:spcPts val="1400"/>
              </a:spcBef>
              <a:buNone/>
            </a:pPr>
            <a:endParaRPr lang="en-US" sz="2200" dirty="0">
              <a:solidFill>
                <a:srgbClr val="FF0000"/>
              </a:solidFill>
              <a:latin typeface="Abadi"/>
            </a:endParaRPr>
          </a:p>
          <a:p>
            <a:pPr marL="0" indent="0">
              <a:lnSpc>
                <a:spcPct val="100000"/>
              </a:lnSpc>
              <a:spcBef>
                <a:spcPts val="1400"/>
              </a:spcBef>
              <a:buNone/>
            </a:pPr>
            <a:endParaRPr lang="en-US" sz="2200" dirty="0">
              <a:solidFill>
                <a:srgbClr val="FF0000"/>
              </a:solidFill>
              <a:latin typeface="Abadi"/>
            </a:endParaRPr>
          </a:p>
          <a:p>
            <a:pPr marL="0" indent="0">
              <a:lnSpc>
                <a:spcPct val="100000"/>
              </a:lnSpc>
              <a:spcBef>
                <a:spcPts val="1400"/>
              </a:spcBef>
              <a:buNone/>
            </a:pPr>
            <a:r>
              <a:rPr lang="en-US" sz="2400" b="1" dirty="0"/>
              <a:t>https://github.com/Sibiya-K/IBM-Applied-Data-Science-Capstone.git</a:t>
            </a:r>
          </a:p>
          <a:p>
            <a:pPr marL="0" indent="0">
              <a:lnSpc>
                <a:spcPct val="100000"/>
              </a:lnSpc>
              <a:spcBef>
                <a:spcPts val="1400"/>
              </a:spcBef>
              <a:buNone/>
            </a:pPr>
            <a:endParaRPr lang="en-US" sz="2200" dirty="0">
              <a:solidFill>
                <a:srgbClr val="FF0000"/>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dirty="0">
              <a:cs typeface="Calibri"/>
            </a:endParaRPr>
          </a:p>
        </p:txBody>
      </p:sp>
      <p:sp>
        <p:nvSpPr>
          <p:cNvPr id="8" name="TextBox 7">
            <a:extLst>
              <a:ext uri="{FF2B5EF4-FFF2-40B4-BE49-F238E27FC236}">
                <a16:creationId xmlns:a16="http://schemas.microsoft.com/office/drawing/2014/main" id="{D2B24575-A2A4-FA47-E8E7-24B91B01A4A6}"/>
              </a:ext>
            </a:extLst>
          </p:cNvPr>
          <p:cNvSpPr txBox="1"/>
          <p:nvPr/>
        </p:nvSpPr>
        <p:spPr>
          <a:xfrm>
            <a:off x="6027811" y="2550263"/>
            <a:ext cx="5141634" cy="2461508"/>
          </a:xfrm>
          <a:prstGeom prst="rect">
            <a:avLst/>
          </a:prstGeom>
          <a:noFill/>
        </p:spPr>
        <p:txBody>
          <a:bodyPr wrap="square">
            <a:spAutoFit/>
          </a:bodyPr>
          <a:lstStyle/>
          <a:p>
            <a:pPr marL="342900" indent="-342900">
              <a:lnSpc>
                <a:spcPct val="107000"/>
              </a:lnSpc>
              <a:spcAft>
                <a:spcPts val="800"/>
              </a:spcAft>
              <a:buFont typeface="+mj-lt"/>
              <a:buAutoNum type="arabicPeriod"/>
            </a:pPr>
            <a:r>
              <a:rPr lang="en-ZA" sz="1800" kern="100" dirty="0">
                <a:effectLst/>
                <a:latin typeface="Calibri" panose="020F0502020204030204" pitchFamily="34" charset="0"/>
                <a:ea typeface="Calibri" panose="020F0502020204030204" pitchFamily="34" charset="0"/>
                <a:cs typeface="Times New Roman" panose="02020603050405020304" pitchFamily="18" charset="0"/>
              </a:rPr>
              <a:t>Request the Falcon 9 Launch Wiki page from its URL</a:t>
            </a:r>
          </a:p>
          <a:p>
            <a:pPr marL="342900" indent="-342900">
              <a:lnSpc>
                <a:spcPct val="107000"/>
              </a:lnSpc>
              <a:spcAft>
                <a:spcPts val="800"/>
              </a:spcAft>
              <a:buFont typeface="+mj-lt"/>
              <a:buAutoNum type="arabicPeriod"/>
            </a:pPr>
            <a:r>
              <a:rPr lang="en-ZA" sz="1800" kern="100" dirty="0">
                <a:effectLst/>
                <a:latin typeface="Calibri" panose="020F0502020204030204" pitchFamily="34" charset="0"/>
                <a:ea typeface="Calibri" panose="020F0502020204030204" pitchFamily="34" charset="0"/>
                <a:cs typeface="Times New Roman" panose="02020603050405020304" pitchFamily="18" charset="0"/>
              </a:rPr>
              <a:t>Extract all column names from the HTML table header</a:t>
            </a:r>
          </a:p>
          <a:p>
            <a:pPr marL="342900" indent="-342900">
              <a:lnSpc>
                <a:spcPct val="107000"/>
              </a:lnSpc>
              <a:spcAft>
                <a:spcPts val="800"/>
              </a:spcAft>
              <a:buFont typeface="+mj-lt"/>
              <a:buAutoNum type="arabicPeriod"/>
            </a:pPr>
            <a:r>
              <a:rPr lang="en-ZA" sz="1800" kern="100" dirty="0">
                <a:effectLst/>
                <a:latin typeface="Calibri" panose="020F0502020204030204" pitchFamily="34" charset="0"/>
                <a:ea typeface="Calibri" panose="020F0502020204030204" pitchFamily="34" charset="0"/>
                <a:cs typeface="Times New Roman" panose="02020603050405020304" pitchFamily="18" charset="0"/>
              </a:rPr>
              <a:t>Find all tables on the wiki page</a:t>
            </a:r>
          </a:p>
          <a:p>
            <a:pPr marL="342900" indent="-342900">
              <a:lnSpc>
                <a:spcPct val="107000"/>
              </a:lnSpc>
              <a:spcAft>
                <a:spcPts val="800"/>
              </a:spcAft>
              <a:buFont typeface="+mj-lt"/>
              <a:buAutoNum type="arabicPeriod"/>
            </a:pPr>
            <a:r>
              <a:rPr lang="en-ZA" sz="1800" kern="100" dirty="0">
                <a:effectLst/>
                <a:latin typeface="Calibri" panose="020F0502020204030204" pitchFamily="34" charset="0"/>
                <a:ea typeface="Calibri" panose="020F0502020204030204" pitchFamily="34" charset="0"/>
                <a:cs typeface="Times New Roman" panose="02020603050405020304" pitchFamily="18" charset="0"/>
              </a:rPr>
              <a:t>Create a data frame by parsing the launch HTML tables.</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823</TotalTime>
  <Words>2018</Words>
  <Application>Microsoft Office PowerPoint</Application>
  <PresentationFormat>Widescreen</PresentationFormat>
  <Paragraphs>226</Paragraphs>
  <Slides>47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Kudzanai Sibiya</cp:lastModifiedBy>
  <cp:revision>244</cp:revision>
  <dcterms:created xsi:type="dcterms:W3CDTF">2021-04-29T18:58:34Z</dcterms:created>
  <dcterms:modified xsi:type="dcterms:W3CDTF">2023-12-07T18:04:43Z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